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Comfortaa Light"/>
      <p:regular r:id="rId30"/>
      <p:bold r:id="rId31"/>
    </p:embeddedFont>
    <p:embeddedFont>
      <p:font typeface="Roboto Mono"/>
      <p:regular r:id="rId32"/>
      <p:bold r:id="rId33"/>
      <p:italic r:id="rId34"/>
      <p:boldItalic r:id="rId35"/>
    </p:embeddedFont>
    <p:embeddedFont>
      <p:font typeface="Comfortaa Medium"/>
      <p:regular r:id="rId36"/>
      <p:bold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E7A07D-B3F6-435F-80C8-8F71A2DAFC33}">
  <a:tblStyle styleId="{6CE7A07D-B3F6-435F-80C8-8F71A2DAFC3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mfortaaLight-bold.fntdata"/><Relationship Id="rId30" Type="http://schemas.openxmlformats.org/officeDocument/2006/relationships/font" Target="fonts/ComfortaaLight-regular.fntdata"/><Relationship Id="rId11" Type="http://schemas.openxmlformats.org/officeDocument/2006/relationships/slide" Target="slides/slide5.xml"/><Relationship Id="rId33" Type="http://schemas.openxmlformats.org/officeDocument/2006/relationships/font" Target="fonts/RobotoMono-bold.fntdata"/><Relationship Id="rId10" Type="http://schemas.openxmlformats.org/officeDocument/2006/relationships/slide" Target="slides/slide4.xml"/><Relationship Id="rId32" Type="http://schemas.openxmlformats.org/officeDocument/2006/relationships/font" Target="fonts/RobotoMono-regular.fntdata"/><Relationship Id="rId13" Type="http://schemas.openxmlformats.org/officeDocument/2006/relationships/slide" Target="slides/slide7.xml"/><Relationship Id="rId35" Type="http://schemas.openxmlformats.org/officeDocument/2006/relationships/font" Target="fonts/RobotoMono-boldItalic.fntdata"/><Relationship Id="rId12" Type="http://schemas.openxmlformats.org/officeDocument/2006/relationships/slide" Target="slides/slide6.xml"/><Relationship Id="rId34" Type="http://schemas.openxmlformats.org/officeDocument/2006/relationships/font" Target="fonts/RobotoMono-italic.fntdata"/><Relationship Id="rId15" Type="http://schemas.openxmlformats.org/officeDocument/2006/relationships/slide" Target="slides/slide9.xml"/><Relationship Id="rId37" Type="http://schemas.openxmlformats.org/officeDocument/2006/relationships/font" Target="fonts/ComfortaaMedium-bold.fntdata"/><Relationship Id="rId14" Type="http://schemas.openxmlformats.org/officeDocument/2006/relationships/slide" Target="slides/slide8.xml"/><Relationship Id="rId36" Type="http://schemas.openxmlformats.org/officeDocument/2006/relationships/font" Target="fonts/ComfortaaMedium-regular.fntdata"/><Relationship Id="rId17" Type="http://schemas.openxmlformats.org/officeDocument/2006/relationships/slide" Target="slides/slide11.xml"/><Relationship Id="rId39" Type="http://schemas.openxmlformats.org/officeDocument/2006/relationships/font" Target="fonts/Comfortaa-bold.fntdata"/><Relationship Id="rId16" Type="http://schemas.openxmlformats.org/officeDocument/2006/relationships/slide" Target="slides/slide10.xml"/><Relationship Id="rId38" Type="http://schemas.openxmlformats.org/officeDocument/2006/relationships/font" Target="fonts/Comfortaa-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milanseitler?utm_source=unsplash&amp;utm_medium=referral&amp;utm_content=creditCopyText" TargetMode="External"/><Relationship Id="rId3" Type="http://schemas.openxmlformats.org/officeDocument/2006/relationships/hyperlink" Target="https://unsplash.com/@milanseitler?utm_source=unsplash&amp;utm_medium=referral&amp;utm_content=creditCopyText" TargetMode="External"/><Relationship Id="rId4" Type="http://schemas.openxmlformats.org/officeDocument/2006/relationships/hyperlink" Target="https://unsplash.com/photos/qRy81CYhLHY?utm_source=unsplash&amp;utm_medium=referral&amp;utm_content=creditCopyText" TargetMode="External"/><Relationship Id="rId5" Type="http://schemas.openxmlformats.org/officeDocument/2006/relationships/hyperlink" Target="https://unsplash.com/photos/qRy81CYhLHY?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lanceanderson?utm_source=unsplash&amp;utm_medium=referral&amp;utm_content=creditCopyText" TargetMode="External"/><Relationship Id="rId3" Type="http://schemas.openxmlformats.org/officeDocument/2006/relationships/hyperlink" Target="https://unsplash.com/s/photos/architecture-modern?utm_source=unsplash&amp;utm_medium=referral&amp;utm_content=creditCopyText" TargetMode="External"/><Relationship Id="rId4" Type="http://schemas.openxmlformats.org/officeDocument/2006/relationships/hyperlink" Target="https://unsplash.com/s/photos/architecture-modern?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alex_andrews?utm_source=unsplash&amp;utm_medium=referral&amp;utm_content=creditCopyText" TargetMode="External"/><Relationship Id="rId3" Type="http://schemas.openxmlformats.org/officeDocument/2006/relationships/hyperlink" Target="https://unsplash.com/@alex_andrews?utm_source=unsplash&amp;utm_medium=referral&amp;utm_content=creditCopyText" TargetMode="External"/><Relationship Id="rId4" Type="http://schemas.openxmlformats.org/officeDocument/2006/relationships/hyperlink" Target="https://unsplash.com/s/photos/contact?utm_source=unsplash&amp;utm_medium=referral&amp;utm_content=creditCopyText" TargetMode="External"/><Relationship Id="rId5" Type="http://schemas.openxmlformats.org/officeDocument/2006/relationships/hyperlink" Target="https://unsplash.com/s/photos/contact?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geerald?utm_source=unsplash&amp;utm_medium=referral&amp;utm_content=creditCopyText" TargetMode="External"/><Relationship Id="rId3" Type="http://schemas.openxmlformats.org/officeDocument/2006/relationships/hyperlink" Target="https://unsplash.com/s/photos/shark?utm_source=unsplash&amp;utm_medium=referral&amp;utm_content=creditCopyText" TargetMode="External"/><Relationship Id="rId4" Type="http://schemas.openxmlformats.org/officeDocument/2006/relationships/hyperlink" Target="https://unsplash.com/s/photos/shark?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Milan Seitler</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77d4ba794_0_4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77d4ba794_0_4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Lance Anderson</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77d4ba794_0_3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77d4ba794_0_3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77d4ba79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77d4ba7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a610b8cf9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4a610b8cf9_0_8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77d4ba79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77d4ba7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77d4ba79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77d4ba79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Monolitik mimari yaklaşım modelleri ile diğer dağıtık geliştirme modellerinin birbirlerine göre avantaj ve dezavantajlarını slayt üstündeki tablo ile özetleyebiliriz.</a:t>
            </a:r>
            <a:endParaRPr/>
          </a:p>
          <a:p>
            <a:pPr indent="0" lvl="0" marL="0" rtl="0" algn="l">
              <a:spcBef>
                <a:spcPts val="0"/>
              </a:spcBef>
              <a:spcAft>
                <a:spcPts val="0"/>
              </a:spcAft>
              <a:buNone/>
            </a:pPr>
            <a:r>
              <a:rPr lang="en-GB"/>
              <a:t>Tek yıldız -&gt; En Zayıf</a:t>
            </a:r>
            <a:endParaRPr/>
          </a:p>
          <a:p>
            <a:pPr indent="0" lvl="0" marL="0" rtl="0" algn="l">
              <a:spcBef>
                <a:spcPts val="0"/>
              </a:spcBef>
              <a:spcAft>
                <a:spcPts val="0"/>
              </a:spcAft>
              <a:buNone/>
            </a:pPr>
            <a:r>
              <a:rPr lang="en-GB"/>
              <a:t>Beş Yıldız -&gt; En Güçlü</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867ddc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867ddc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Büyük resme Legacy sistem terimi üstünden de bakmak gerekiyor. Günümüzde monolitik yapıları görünce genellikle Legacy sistemler olarak anıyoruz. Onlar eski çağdan kalmış, yeni neslin çalışmak istemediği, korkunç teknolojiler içeren ürünler! Değil mi? Adı her ne olursa olsun bu tip yazılımların kalitesini artırmanın ve daha da önemlisi ömrünü uzatmanın bilinen belli başlı yolları da mevcut </a:t>
            </a:r>
            <a:r>
              <a:rPr i="1" lang="en-GB">
                <a:solidFill>
                  <a:schemeClr val="dk1"/>
                </a:solidFill>
              </a:rPr>
              <a:t>(Çalışan sisteme dokunma derler ya. Az biraz dokununca güzel sonuçlar da çıkabiliyor aslında.)</a:t>
            </a:r>
            <a:r>
              <a:rPr lang="en-GB">
                <a:solidFill>
                  <a:schemeClr val="dk1"/>
                </a:solidFill>
              </a:rPr>
              <a:t>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ea5ec0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ea5ec0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a610b8cf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4a610b8cf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4a610b8cf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a610b8cf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a610b8cf9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4a610b8cf9_0_1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8bc68b7d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8bc68b7d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08bc68b7d1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a610b8cf9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a610b8cf9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b602666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b602666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Photo by &lt;a href="https://unsplash.com/@luk10?utm_source=unsplash&amp;utm_medium=referral&amp;utm_content=creditCopyText"&gt;Lukas Tennie&lt;/a&gt; on &lt;a href="https://unsplash.com/photos/DAWnMmUSMdU?utm_source=unsplash&amp;utm_medium=referral&amp;utm_content=creditCopyText"&gt;Unsplash&lt;/a&gt;</a:t>
            </a:r>
            <a:endParaRPr/>
          </a:p>
          <a:p>
            <a:pPr indent="0" lvl="0" marL="0" rtl="0" algn="l">
              <a:spcBef>
                <a:spcPts val="0"/>
              </a:spcBef>
              <a:spcAft>
                <a:spcPts val="0"/>
              </a:spcAft>
              <a:buClr>
                <a:schemeClr val="dk1"/>
              </a:buClr>
              <a:buSzPts val="1100"/>
              <a:buFont typeface="Arial"/>
              <a:buNone/>
            </a:pP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b5a5bc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b5a5bc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56d1b14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56d1b14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Alexander Andrews</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77d4ba7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77d4ba7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CISQ -&gt; Consortium for Information &amp; Software Quality.</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GB"/>
              <a:t>McKinsey’in değeri 1 Milyar dolar üzerinde olan 50 şirket CIO’ su ile yaptığı anket sonuçlarına göre.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45 dakikada 462 milyon dolar kaybeden firmanın yaşadığı sorun eski kod parçasının bırakıldığı ve yeni regülasyon için gerekli güncellemenin alınmadığı tek bir sunucudur. Ölçekleme başarılıdır ama unutulan bir makine vardır.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77d4ba794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77d4ba794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CISQ -&gt; Consortium for Information &amp; Software Quality’nin The Cost of Poor Software Quality in US raporuna göre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a610b8cf9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g24a610b8cf9_0_3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4a610b8cf9_0_3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77d4ba7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77d4ba7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Borç terimi Ward Cunningham tarafından bulunmuş ve bir metafordan oluşmuştur. Bu terimi WyCash firmasından teknik olmayan insanlara refactor için neden kaynak ayırmaya gerek olduğunu açıklarken metafor olarak kullanmıştır. Cunningham aynı zamanda Agile manifesto’ nun 17 yazarından birisidir.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77d4ba794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77d4ba794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Teknik borç için kullanılan çok güzel bir terim de vardır.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Gerald Schömbs</a:t>
            </a:r>
            <a:r>
              <a:rPr lang="en-GB">
                <a:solidFill>
                  <a:schemeClr val="dk1"/>
                </a:solidFill>
              </a:rPr>
              <a:t> on</a:t>
            </a:r>
            <a:r>
              <a:rPr lang="en-GB">
                <a:solidFill>
                  <a:schemeClr val="dk1"/>
                </a:solidFill>
                <a:uFill>
                  <a:noFill/>
                </a:uFill>
                <a:hlinkClick r:id="rId3">
                  <a:extLst>
                    <a:ext uri="{A12FA001-AC4F-418D-AE19-62706E023703}">
                      <ahyp:hlinkClr val="tx"/>
                    </a:ext>
                  </a:extLst>
                </a:hlinkClick>
              </a:rPr>
              <a:t> </a:t>
            </a:r>
            <a:r>
              <a:rPr lang="en-GB" u="sng">
                <a:solidFill>
                  <a:schemeClr val="hlink"/>
                </a:solidFill>
                <a:hlinkClick r:id="rId4"/>
              </a:rPr>
              <a:t>Unsplash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77d4ba7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77d4ba7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Martin’in quadrant’ına göre önce Deliberate / inadvertent haline bakılır sonra reckless / prudent hali değerlendirilir.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77d4ba7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77d4ba7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GB"/>
              <a:t>Stratejik Sorunlar</a:t>
            </a:r>
            <a:endParaRPr b="1"/>
          </a:p>
          <a:p>
            <a:pPr indent="-298450" lvl="1" marL="914400" rtl="0" algn="l">
              <a:spcBef>
                <a:spcPts val="0"/>
              </a:spcBef>
              <a:spcAft>
                <a:spcPts val="0"/>
              </a:spcAft>
              <a:buSzPts val="1100"/>
              <a:buChar char="-"/>
            </a:pPr>
            <a:r>
              <a:rPr lang="en-GB"/>
              <a:t>IT girişimlerinin şirket stratejisi üzerinden etkilerini ölçememek</a:t>
            </a:r>
            <a:endParaRPr/>
          </a:p>
          <a:p>
            <a:pPr indent="-298450" lvl="1" marL="914400" rtl="0" algn="l">
              <a:spcBef>
                <a:spcPts val="0"/>
              </a:spcBef>
              <a:spcAft>
                <a:spcPts val="0"/>
              </a:spcAft>
              <a:buSzPts val="1100"/>
              <a:buChar char="-"/>
            </a:pPr>
            <a:r>
              <a:rPr lang="en-GB"/>
              <a:t>Portföy yönetimindeki sorunlar sebebiyle senkronize olmayan kaynak tahsisi ve toplam maliyet tahmini yapılamaması yüzünden finansman ile yaşanan uyum sorunu</a:t>
            </a:r>
            <a:endParaRPr/>
          </a:p>
          <a:p>
            <a:pPr indent="-298450" lvl="1" marL="914400" rtl="0" algn="l">
              <a:spcBef>
                <a:spcPts val="0"/>
              </a:spcBef>
              <a:spcAft>
                <a:spcPts val="0"/>
              </a:spcAft>
              <a:buSzPts val="1100"/>
              <a:buChar char="-"/>
            </a:pPr>
            <a:r>
              <a:rPr lang="en-GB"/>
              <a:t>Birleşme ve satın alımlardan sonra teknoloji entegrasyonunun yetersiz olması</a:t>
            </a:r>
            <a:endParaRPr/>
          </a:p>
          <a:p>
            <a:pPr indent="-298450" lvl="1" marL="914400" rtl="0" algn="l">
              <a:spcBef>
                <a:spcPts val="0"/>
              </a:spcBef>
              <a:spcAft>
                <a:spcPts val="0"/>
              </a:spcAft>
              <a:buSzPts val="1100"/>
              <a:buChar char="-"/>
            </a:pPr>
            <a:r>
              <a:rPr lang="en-GB"/>
              <a:t>Ürünlerdeki aşırı karmaşıklık</a:t>
            </a:r>
            <a:endParaRPr/>
          </a:p>
          <a:p>
            <a:pPr indent="-298450" lvl="0" marL="457200" rtl="0" algn="l">
              <a:spcBef>
                <a:spcPts val="0"/>
              </a:spcBef>
              <a:spcAft>
                <a:spcPts val="0"/>
              </a:spcAft>
              <a:buSzPts val="1100"/>
              <a:buChar char="-"/>
            </a:pPr>
            <a:r>
              <a:rPr b="1" lang="en-GB"/>
              <a:t>Süreçsel Sorunlar</a:t>
            </a:r>
            <a:endParaRPr b="1"/>
          </a:p>
          <a:p>
            <a:pPr indent="-298450" lvl="1" marL="914400" rtl="0" algn="l">
              <a:spcBef>
                <a:spcPts val="0"/>
              </a:spcBef>
              <a:spcAft>
                <a:spcPts val="0"/>
              </a:spcAft>
              <a:buSzPts val="1100"/>
              <a:buChar char="-"/>
            </a:pPr>
            <a:r>
              <a:rPr lang="en-GB"/>
              <a:t>Proje backlog’unun önceliklendirilememesi</a:t>
            </a:r>
            <a:endParaRPr/>
          </a:p>
          <a:p>
            <a:pPr indent="-298450" lvl="1" marL="914400" rtl="0" algn="l">
              <a:spcBef>
                <a:spcPts val="0"/>
              </a:spcBef>
              <a:spcAft>
                <a:spcPts val="0"/>
              </a:spcAft>
              <a:buSzPts val="1100"/>
              <a:buChar char="-"/>
            </a:pPr>
            <a:r>
              <a:rPr lang="en-GB"/>
              <a:t>Geliştirme ve bakım sürecinin zayıf yönetimi</a:t>
            </a:r>
            <a:endParaRPr/>
          </a:p>
          <a:p>
            <a:pPr indent="-298450" lvl="1" marL="914400" rtl="0" algn="l">
              <a:spcBef>
                <a:spcPts val="0"/>
              </a:spcBef>
              <a:spcAft>
                <a:spcPts val="0"/>
              </a:spcAft>
              <a:buSzPts val="1100"/>
              <a:buChar char="-"/>
            </a:pPr>
            <a:r>
              <a:rPr lang="en-GB"/>
              <a:t>Nadiren yapılan kod kalitesi ölçümü</a:t>
            </a:r>
            <a:endParaRPr/>
          </a:p>
          <a:p>
            <a:pPr indent="-298450" lvl="1" marL="914400" rtl="0" algn="l">
              <a:spcBef>
                <a:spcPts val="0"/>
              </a:spcBef>
              <a:spcAft>
                <a:spcPts val="0"/>
              </a:spcAft>
              <a:buSzPts val="1100"/>
              <a:buChar char="-"/>
            </a:pPr>
            <a:r>
              <a:rPr lang="en-GB"/>
              <a:t>Zayıf disaster recovery yöntemlerinin kullanılması sebebiyle IT operasyonlarındaki düzensizlik</a:t>
            </a:r>
            <a:endParaRPr/>
          </a:p>
          <a:p>
            <a:pPr indent="-298450" lvl="0" marL="457200" rtl="0" algn="l">
              <a:spcBef>
                <a:spcPts val="0"/>
              </a:spcBef>
              <a:spcAft>
                <a:spcPts val="0"/>
              </a:spcAft>
              <a:buSzPts val="1100"/>
              <a:buChar char="-"/>
            </a:pPr>
            <a:r>
              <a:rPr b="1" lang="en-GB"/>
              <a:t>Yetenek Bazlı Sorunlar</a:t>
            </a:r>
            <a:endParaRPr b="1"/>
          </a:p>
          <a:p>
            <a:pPr indent="-298450" lvl="1" marL="914400" rtl="0" algn="l">
              <a:spcBef>
                <a:spcPts val="0"/>
              </a:spcBef>
              <a:spcAft>
                <a:spcPts val="0"/>
              </a:spcAft>
              <a:buSzPts val="1100"/>
              <a:buChar char="-"/>
            </a:pPr>
            <a:r>
              <a:rPr lang="en-GB"/>
              <a:t>Ürünlerin kullanıcılara teslimini geciktiren, kaynak riski oluşturan beceri eksiklikleri</a:t>
            </a:r>
            <a:endParaRPr/>
          </a:p>
          <a:p>
            <a:pPr indent="-298450" lvl="1" marL="914400" rtl="0" algn="l">
              <a:spcBef>
                <a:spcPts val="0"/>
              </a:spcBef>
              <a:spcAft>
                <a:spcPts val="0"/>
              </a:spcAft>
              <a:buSzPts val="1100"/>
              <a:buChar char="-"/>
            </a:pPr>
            <a:r>
              <a:rPr lang="en-GB"/>
              <a:t>Ekip kapasitesinin nadiren teknik borcu azaltmaya tahsis edilmesi</a:t>
            </a:r>
            <a:endParaRPr/>
          </a:p>
          <a:p>
            <a:pPr indent="-298450" lvl="1" marL="914400" rtl="0" algn="l">
              <a:spcBef>
                <a:spcPts val="0"/>
              </a:spcBef>
              <a:spcAft>
                <a:spcPts val="0"/>
              </a:spcAft>
              <a:buSzPts val="1100"/>
              <a:buChar char="-"/>
            </a:pPr>
            <a:r>
              <a:rPr lang="en-GB"/>
              <a:t>Karar vermede teknoloji borcunun göz ardı edilmesi</a:t>
            </a:r>
            <a:endParaRPr/>
          </a:p>
          <a:p>
            <a:pPr indent="-298450" lvl="1" marL="914400" rtl="0" algn="l">
              <a:spcBef>
                <a:spcPts val="0"/>
              </a:spcBef>
              <a:spcAft>
                <a:spcPts val="0"/>
              </a:spcAft>
              <a:buSzPts val="1100"/>
              <a:buChar char="-"/>
            </a:pPr>
            <a:r>
              <a:rPr lang="en-GB"/>
              <a:t>Ekiplerin sadece kısa vadede özellik sunumuna odaklanması</a:t>
            </a:r>
            <a:endParaRPr/>
          </a:p>
          <a:p>
            <a:pPr indent="-298450" lvl="0" marL="457200" rtl="0" algn="l">
              <a:spcBef>
                <a:spcPts val="0"/>
              </a:spcBef>
              <a:spcAft>
                <a:spcPts val="0"/>
              </a:spcAft>
              <a:buSzPts val="1100"/>
              <a:buChar char="-"/>
            </a:pPr>
            <a:r>
              <a:rPr b="1" lang="en-GB"/>
              <a:t>Mimari Bazlı Sorunlar</a:t>
            </a:r>
            <a:endParaRPr b="1"/>
          </a:p>
          <a:p>
            <a:pPr indent="-298450" lvl="1" marL="914400" rtl="0" algn="l">
              <a:spcBef>
                <a:spcPts val="0"/>
              </a:spcBef>
              <a:spcAft>
                <a:spcPts val="0"/>
              </a:spcAft>
              <a:buSzPts val="1100"/>
              <a:buChar char="-"/>
            </a:pPr>
            <a:r>
              <a:rPr lang="en-GB"/>
              <a:t>Uygulama sunucuları, veri tabanları, alt yapı platformlarındaki güncelleme hataları</a:t>
            </a:r>
            <a:endParaRPr/>
          </a:p>
          <a:p>
            <a:pPr indent="-298450" lvl="1" marL="914400" rtl="0" algn="l">
              <a:spcBef>
                <a:spcPts val="0"/>
              </a:spcBef>
              <a:spcAft>
                <a:spcPts val="0"/>
              </a:spcAft>
              <a:buSzPts val="1100"/>
              <a:buChar char="-"/>
            </a:pPr>
            <a:r>
              <a:rPr lang="en-GB"/>
              <a:t>Legacy sistemlerden kalan sorunlar</a:t>
            </a:r>
            <a:endParaRPr/>
          </a:p>
          <a:p>
            <a:pPr indent="-298450" lvl="1" marL="914400" rtl="0" algn="l">
              <a:spcBef>
                <a:spcPts val="0"/>
              </a:spcBef>
              <a:spcAft>
                <a:spcPts val="0"/>
              </a:spcAft>
              <a:buSzPts val="1100"/>
              <a:buChar char="-"/>
            </a:pPr>
            <a:r>
              <a:rPr lang="en-GB"/>
              <a:t>Yeniden kullanılabilirliği sınırlayan zayıf arabirime sahip monolitik bloklar</a:t>
            </a:r>
            <a:endParaRPr/>
          </a:p>
          <a:p>
            <a:pPr indent="-298450" lvl="1" marL="914400" rtl="0" algn="l">
              <a:spcBef>
                <a:spcPts val="0"/>
              </a:spcBef>
              <a:spcAft>
                <a:spcPts val="0"/>
              </a:spcAft>
              <a:buSzPts val="1100"/>
              <a:buChar char="-"/>
            </a:pPr>
            <a:r>
              <a:rPr lang="en-GB"/>
              <a:t>Özelleştirilmiş paketlere sahip esnek olmayan yazılımlar</a:t>
            </a:r>
            <a:endParaRPr/>
          </a:p>
          <a:p>
            <a:pPr indent="-298450" lvl="1" marL="914400" rtl="0" algn="l">
              <a:spcBef>
                <a:spcPts val="0"/>
              </a:spcBef>
              <a:spcAft>
                <a:spcPts val="0"/>
              </a:spcAft>
              <a:buSzPts val="1100"/>
              <a:buChar char="-"/>
            </a:pPr>
            <a:r>
              <a:rPr lang="en-GB"/>
              <a:t>PoC formatında ürünleşmiş yazılımlar</a:t>
            </a:r>
            <a:endParaRPr/>
          </a:p>
          <a:p>
            <a:pPr indent="-298450" lvl="1" marL="914400" rtl="0" algn="l">
              <a:spcBef>
                <a:spcPts val="0"/>
              </a:spcBef>
              <a:spcAft>
                <a:spcPts val="0"/>
              </a:spcAft>
              <a:buSzPts val="1100"/>
              <a:buChar char="-"/>
            </a:pPr>
            <a:r>
              <a:rPr lang="en-GB"/>
              <a:t>Yazılım içerisine sıkıştırılmış değiştirilmesi zor yerleşik iş kuralları</a:t>
            </a:r>
            <a:endParaRPr/>
          </a:p>
          <a:p>
            <a:pPr indent="-298450" lvl="1" marL="914400" rtl="0" algn="l">
              <a:spcBef>
                <a:spcPts val="0"/>
              </a:spcBef>
              <a:spcAft>
                <a:spcPts val="0"/>
              </a:spcAft>
              <a:buSzPts val="1100"/>
              <a:buChar char="-"/>
            </a:pPr>
            <a:r>
              <a:rPr lang="en-GB"/>
              <a:t>Tutarlı bir veri modeli üzerinden anlaşamama ve düşük veri kalitesi</a:t>
            </a:r>
            <a:endParaRPr/>
          </a:p>
          <a:p>
            <a:pPr indent="-298450" lvl="1" marL="914400" rtl="0" algn="l">
              <a:spcBef>
                <a:spcPts val="0"/>
              </a:spcBef>
              <a:spcAft>
                <a:spcPts val="0"/>
              </a:spcAft>
              <a:buSzPts val="1100"/>
              <a:buChar char="-"/>
            </a:pPr>
            <a:r>
              <a:rPr lang="en-GB"/>
              <a:t>Standard sistem entegrasyonu yaklaşımlarının doğru kullanılmaması sebebiyle çoğalan uygulamadan uygulamaya entegrasyon noktaları</a:t>
            </a:r>
            <a:r>
              <a:rPr i="1" lang="en-GB"/>
              <a:t>(point-to-point entegrasyon noktalarının çoğalması)</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6">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type="ctrTitle"/>
          </p:nvPr>
        </p:nvSpPr>
        <p:spPr>
          <a:xfrm>
            <a:off x="311700" y="3537800"/>
            <a:ext cx="8097600" cy="10059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2">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title"/>
          </p:nvPr>
        </p:nvSpPr>
        <p:spPr>
          <a:xfrm>
            <a:off x="351600" y="2736850"/>
            <a:ext cx="3997500" cy="13896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None/>
              <a:defRPr b="1" sz="2800">
                <a:solidFill>
                  <a:srgbClr val="212121"/>
                </a:solidFill>
              </a:defRPr>
            </a:lvl1pPr>
            <a:lvl2pPr lvl="1" algn="l">
              <a:lnSpc>
                <a:spcPct val="100000"/>
              </a:lnSpc>
              <a:spcBef>
                <a:spcPts val="0"/>
              </a:spcBef>
              <a:spcAft>
                <a:spcPts val="0"/>
              </a:spcAft>
              <a:buNone/>
              <a:defRPr b="1" sz="2800">
                <a:solidFill>
                  <a:srgbClr val="212121"/>
                </a:solidFill>
              </a:defRPr>
            </a:lvl2pPr>
            <a:lvl3pPr lvl="2" algn="l">
              <a:lnSpc>
                <a:spcPct val="100000"/>
              </a:lnSpc>
              <a:spcBef>
                <a:spcPts val="0"/>
              </a:spcBef>
              <a:spcAft>
                <a:spcPts val="0"/>
              </a:spcAft>
              <a:buNone/>
              <a:defRPr b="1" sz="2800">
                <a:solidFill>
                  <a:srgbClr val="212121"/>
                </a:solidFill>
              </a:defRPr>
            </a:lvl3pPr>
            <a:lvl4pPr lvl="3" algn="l">
              <a:lnSpc>
                <a:spcPct val="100000"/>
              </a:lnSpc>
              <a:spcBef>
                <a:spcPts val="0"/>
              </a:spcBef>
              <a:spcAft>
                <a:spcPts val="0"/>
              </a:spcAft>
              <a:buNone/>
              <a:defRPr b="1" sz="2800">
                <a:solidFill>
                  <a:srgbClr val="212121"/>
                </a:solidFill>
              </a:defRPr>
            </a:lvl4pPr>
            <a:lvl5pPr lvl="4" algn="l">
              <a:lnSpc>
                <a:spcPct val="100000"/>
              </a:lnSpc>
              <a:spcBef>
                <a:spcPts val="0"/>
              </a:spcBef>
              <a:spcAft>
                <a:spcPts val="0"/>
              </a:spcAft>
              <a:buNone/>
              <a:defRPr b="1" sz="2800">
                <a:solidFill>
                  <a:srgbClr val="212121"/>
                </a:solidFill>
              </a:defRPr>
            </a:lvl5pPr>
            <a:lvl6pPr lvl="5" algn="l">
              <a:lnSpc>
                <a:spcPct val="100000"/>
              </a:lnSpc>
              <a:spcBef>
                <a:spcPts val="0"/>
              </a:spcBef>
              <a:spcAft>
                <a:spcPts val="0"/>
              </a:spcAft>
              <a:buNone/>
              <a:defRPr b="1" sz="2800">
                <a:solidFill>
                  <a:srgbClr val="212121"/>
                </a:solidFill>
              </a:defRPr>
            </a:lvl6pPr>
            <a:lvl7pPr lvl="6" algn="l">
              <a:lnSpc>
                <a:spcPct val="100000"/>
              </a:lnSpc>
              <a:spcBef>
                <a:spcPts val="0"/>
              </a:spcBef>
              <a:spcAft>
                <a:spcPts val="0"/>
              </a:spcAft>
              <a:buNone/>
              <a:defRPr b="1" sz="2800">
                <a:solidFill>
                  <a:srgbClr val="212121"/>
                </a:solidFill>
              </a:defRPr>
            </a:lvl7pPr>
            <a:lvl8pPr lvl="7" algn="l">
              <a:lnSpc>
                <a:spcPct val="100000"/>
              </a:lnSpc>
              <a:spcBef>
                <a:spcPts val="0"/>
              </a:spcBef>
              <a:spcAft>
                <a:spcPts val="0"/>
              </a:spcAft>
              <a:buNone/>
              <a:defRPr b="1" sz="2800">
                <a:solidFill>
                  <a:srgbClr val="212121"/>
                </a:solidFill>
              </a:defRPr>
            </a:lvl8pPr>
            <a:lvl9pPr lvl="8" algn="l">
              <a:lnSpc>
                <a:spcPct val="100000"/>
              </a:lnSpc>
              <a:spcBef>
                <a:spcPts val="0"/>
              </a:spcBef>
              <a:spcAft>
                <a:spcPts val="0"/>
              </a:spcAft>
              <a:buNone/>
              <a:defRPr b="1" sz="2800">
                <a:solidFill>
                  <a:srgbClr val="212121"/>
                </a:solidFill>
              </a:defRPr>
            </a:lvl9pPr>
          </a:lstStyle>
          <a:p/>
        </p:txBody>
      </p:sp>
      <p:sp>
        <p:nvSpPr>
          <p:cNvPr id="58" name="Google Shape;5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3">
    <p:spTree>
      <p:nvGrpSpPr>
        <p:cNvPr id="59" name="Shape 59"/>
        <p:cNvGrpSpPr/>
        <p:nvPr/>
      </p:nvGrpSpPr>
      <p:grpSpPr>
        <a:xfrm>
          <a:off x="0" y="0"/>
          <a:ext cx="0" cy="0"/>
          <a:chOff x="0" y="0"/>
          <a:chExt cx="0" cy="0"/>
        </a:xfrm>
      </p:grpSpPr>
      <p:sp>
        <p:nvSpPr>
          <p:cNvPr id="60" name="Google Shape;60;p15"/>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0" y="0"/>
            <a:ext cx="3048000" cy="51435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3341300" y="314875"/>
            <a:ext cx="5486400" cy="113400"/>
          </a:xfrm>
          <a:prstGeom prst="rect">
            <a:avLst/>
          </a:pr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65" name="Google Shape;65;p15"/>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66" name="Google Shape;6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4">
    <p:bg>
      <p:bgPr>
        <a:solidFill>
          <a:srgbClr val="FFFFFF"/>
        </a:solidFill>
      </p:bgPr>
    </p:bg>
    <p:spTree>
      <p:nvGrpSpPr>
        <p:cNvPr id="67" name="Shape 67"/>
        <p:cNvGrpSpPr/>
        <p:nvPr/>
      </p:nvGrpSpPr>
      <p:grpSpPr>
        <a:xfrm>
          <a:off x="0" y="0"/>
          <a:ext cx="0" cy="0"/>
          <a:chOff x="0" y="0"/>
          <a:chExt cx="0" cy="0"/>
        </a:xfrm>
      </p:grpSpPr>
      <p:sp>
        <p:nvSpPr>
          <p:cNvPr id="68" name="Google Shape;68;p16"/>
          <p:cNvSpPr/>
          <p:nvPr/>
        </p:nvSpPr>
        <p:spPr>
          <a:xfrm>
            <a:off x="0" y="0"/>
            <a:ext cx="9144000" cy="51435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6531575" y="0"/>
            <a:ext cx="864300" cy="2460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7395898" y="0"/>
            <a:ext cx="1748100" cy="2460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flipH="1">
            <a:off x="6096275" y="0"/>
            <a:ext cx="435300" cy="2460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title"/>
          </p:nvPr>
        </p:nvSpPr>
        <p:spPr>
          <a:xfrm>
            <a:off x="6281725" y="679625"/>
            <a:ext cx="2683200" cy="10425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2400">
                <a:solidFill>
                  <a:srgbClr val="FFFFFF"/>
                </a:solidFill>
              </a:defRPr>
            </a:lvl1pPr>
            <a:lvl2pPr lvl="1" algn="l">
              <a:lnSpc>
                <a:spcPct val="100000"/>
              </a:lnSpc>
              <a:spcBef>
                <a:spcPts val="0"/>
              </a:spcBef>
              <a:spcAft>
                <a:spcPts val="0"/>
              </a:spcAft>
              <a:buNone/>
              <a:defRPr b="1" sz="2400">
                <a:solidFill>
                  <a:srgbClr val="FFFFFF"/>
                </a:solidFill>
              </a:defRPr>
            </a:lvl2pPr>
            <a:lvl3pPr lvl="2" algn="l">
              <a:lnSpc>
                <a:spcPct val="100000"/>
              </a:lnSpc>
              <a:spcBef>
                <a:spcPts val="0"/>
              </a:spcBef>
              <a:spcAft>
                <a:spcPts val="0"/>
              </a:spcAft>
              <a:buNone/>
              <a:defRPr b="1" sz="2400">
                <a:solidFill>
                  <a:srgbClr val="FFFFFF"/>
                </a:solidFill>
              </a:defRPr>
            </a:lvl3pPr>
            <a:lvl4pPr lvl="3" algn="l">
              <a:lnSpc>
                <a:spcPct val="100000"/>
              </a:lnSpc>
              <a:spcBef>
                <a:spcPts val="0"/>
              </a:spcBef>
              <a:spcAft>
                <a:spcPts val="0"/>
              </a:spcAft>
              <a:buNone/>
              <a:defRPr b="1" sz="2400">
                <a:solidFill>
                  <a:srgbClr val="FFFFFF"/>
                </a:solidFill>
              </a:defRPr>
            </a:lvl4pPr>
            <a:lvl5pPr lvl="4" algn="l">
              <a:lnSpc>
                <a:spcPct val="100000"/>
              </a:lnSpc>
              <a:spcBef>
                <a:spcPts val="0"/>
              </a:spcBef>
              <a:spcAft>
                <a:spcPts val="0"/>
              </a:spcAft>
              <a:buNone/>
              <a:defRPr b="1" sz="2400">
                <a:solidFill>
                  <a:srgbClr val="FFFFFF"/>
                </a:solidFill>
              </a:defRPr>
            </a:lvl5pPr>
            <a:lvl6pPr lvl="5" algn="l">
              <a:lnSpc>
                <a:spcPct val="100000"/>
              </a:lnSpc>
              <a:spcBef>
                <a:spcPts val="0"/>
              </a:spcBef>
              <a:spcAft>
                <a:spcPts val="0"/>
              </a:spcAft>
              <a:buNone/>
              <a:defRPr b="1" sz="2400">
                <a:solidFill>
                  <a:srgbClr val="FFFFFF"/>
                </a:solidFill>
              </a:defRPr>
            </a:lvl6pPr>
            <a:lvl7pPr lvl="6" algn="l">
              <a:lnSpc>
                <a:spcPct val="100000"/>
              </a:lnSpc>
              <a:spcBef>
                <a:spcPts val="0"/>
              </a:spcBef>
              <a:spcAft>
                <a:spcPts val="0"/>
              </a:spcAft>
              <a:buNone/>
              <a:defRPr b="1" sz="2400">
                <a:solidFill>
                  <a:srgbClr val="FFFFFF"/>
                </a:solidFill>
              </a:defRPr>
            </a:lvl7pPr>
            <a:lvl8pPr lvl="7" algn="l">
              <a:lnSpc>
                <a:spcPct val="100000"/>
              </a:lnSpc>
              <a:spcBef>
                <a:spcPts val="0"/>
              </a:spcBef>
              <a:spcAft>
                <a:spcPts val="0"/>
              </a:spcAft>
              <a:buNone/>
              <a:defRPr b="1" sz="2400">
                <a:solidFill>
                  <a:srgbClr val="FFFFFF"/>
                </a:solidFill>
              </a:defRPr>
            </a:lvl8pPr>
            <a:lvl9pPr lvl="8" algn="l">
              <a:lnSpc>
                <a:spcPct val="100000"/>
              </a:lnSpc>
              <a:spcBef>
                <a:spcPts val="0"/>
              </a:spcBef>
              <a:spcAft>
                <a:spcPts val="0"/>
              </a:spcAft>
              <a:buNone/>
              <a:defRPr b="1" sz="2400">
                <a:solidFill>
                  <a:srgbClr val="FFFFFF"/>
                </a:solidFill>
              </a:defRPr>
            </a:lvl9pPr>
          </a:lstStyle>
          <a:p/>
        </p:txBody>
      </p:sp>
      <p:sp>
        <p:nvSpPr>
          <p:cNvPr id="74" name="Google Shape;74;p16"/>
          <p:cNvSpPr txBox="1"/>
          <p:nvPr>
            <p:ph idx="1" type="body"/>
          </p:nvPr>
        </p:nvSpPr>
        <p:spPr>
          <a:xfrm>
            <a:off x="6281725" y="1798300"/>
            <a:ext cx="2683200" cy="25401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0"/>
              </a:spcBef>
              <a:spcAft>
                <a:spcPts val="0"/>
              </a:spcAft>
              <a:buClr>
                <a:srgbClr val="FFFFFF"/>
              </a:buClr>
              <a:buSzPts val="1400"/>
              <a:buChar char="○"/>
              <a:defRPr sz="1400">
                <a:solidFill>
                  <a:srgbClr val="FFFFFF"/>
                </a:solidFill>
              </a:defRPr>
            </a:lvl2pPr>
            <a:lvl3pPr indent="-317500" lvl="2" marL="1371600" algn="l">
              <a:lnSpc>
                <a:spcPct val="115000"/>
              </a:lnSpc>
              <a:spcBef>
                <a:spcPts val="0"/>
              </a:spcBef>
              <a:spcAft>
                <a:spcPts val="0"/>
              </a:spcAft>
              <a:buClr>
                <a:srgbClr val="FFFFFF"/>
              </a:buClr>
              <a:buSzPts val="1400"/>
              <a:buChar char="■"/>
              <a:defRPr sz="1400">
                <a:solidFill>
                  <a:srgbClr val="FFFFFF"/>
                </a:solidFill>
              </a:defRPr>
            </a:lvl3pPr>
            <a:lvl4pPr indent="-317500" lvl="3" marL="1828800" algn="l">
              <a:lnSpc>
                <a:spcPct val="115000"/>
              </a:lnSpc>
              <a:spcBef>
                <a:spcPts val="0"/>
              </a:spcBef>
              <a:spcAft>
                <a:spcPts val="0"/>
              </a:spcAft>
              <a:buClr>
                <a:srgbClr val="FFFFFF"/>
              </a:buClr>
              <a:buSzPts val="1400"/>
              <a:buChar char="●"/>
              <a:defRPr sz="1400">
                <a:solidFill>
                  <a:srgbClr val="FFFFFF"/>
                </a:solidFill>
              </a:defRPr>
            </a:lvl4pPr>
            <a:lvl5pPr indent="-317500" lvl="4" marL="2286000" algn="l">
              <a:lnSpc>
                <a:spcPct val="115000"/>
              </a:lnSpc>
              <a:spcBef>
                <a:spcPts val="0"/>
              </a:spcBef>
              <a:spcAft>
                <a:spcPts val="0"/>
              </a:spcAft>
              <a:buClr>
                <a:srgbClr val="FFFFFF"/>
              </a:buClr>
              <a:buSzPts val="1400"/>
              <a:buChar char="○"/>
              <a:defRPr sz="1400">
                <a:solidFill>
                  <a:srgbClr val="FFFFFF"/>
                </a:solidFill>
              </a:defRPr>
            </a:lvl5pPr>
            <a:lvl6pPr indent="-317500" lvl="5" marL="2743200" algn="l">
              <a:lnSpc>
                <a:spcPct val="115000"/>
              </a:lnSpc>
              <a:spcBef>
                <a:spcPts val="0"/>
              </a:spcBef>
              <a:spcAft>
                <a:spcPts val="0"/>
              </a:spcAft>
              <a:buClr>
                <a:srgbClr val="FFFFFF"/>
              </a:buClr>
              <a:buSzPts val="1400"/>
              <a:buChar char="■"/>
              <a:defRPr sz="1400">
                <a:solidFill>
                  <a:srgbClr val="FFFFFF"/>
                </a:solidFill>
              </a:defRPr>
            </a:lvl6pPr>
            <a:lvl7pPr indent="-317500" lvl="6" marL="3200400" algn="l">
              <a:lnSpc>
                <a:spcPct val="115000"/>
              </a:lnSpc>
              <a:spcBef>
                <a:spcPts val="0"/>
              </a:spcBef>
              <a:spcAft>
                <a:spcPts val="0"/>
              </a:spcAft>
              <a:buClr>
                <a:srgbClr val="FFFFFF"/>
              </a:buClr>
              <a:buSzPts val="1400"/>
              <a:buChar char="●"/>
              <a:defRPr sz="1400">
                <a:solidFill>
                  <a:srgbClr val="FFFFFF"/>
                </a:solidFill>
              </a:defRPr>
            </a:lvl7pPr>
            <a:lvl8pPr indent="-317500" lvl="7" marL="3657600" algn="l">
              <a:lnSpc>
                <a:spcPct val="115000"/>
              </a:lnSpc>
              <a:spcBef>
                <a:spcPts val="0"/>
              </a:spcBef>
              <a:spcAft>
                <a:spcPts val="0"/>
              </a:spcAft>
              <a:buClr>
                <a:srgbClr val="FFFFFF"/>
              </a:buClr>
              <a:buSzPts val="1400"/>
              <a:buChar char="○"/>
              <a:defRPr sz="1400">
                <a:solidFill>
                  <a:srgbClr val="FFFFFF"/>
                </a:solidFill>
              </a:defRPr>
            </a:lvl8pPr>
            <a:lvl9pPr indent="-317500" lvl="8" marL="411480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75" name="Google Shape;75;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15">
    <p:bg>
      <p:bgPr>
        <a:solidFill>
          <a:srgbClr val="FFFFFF"/>
        </a:solidFill>
      </p:bgPr>
    </p:bg>
    <p:spTree>
      <p:nvGrpSpPr>
        <p:cNvPr id="76" name="Shape 76"/>
        <p:cNvGrpSpPr/>
        <p:nvPr/>
      </p:nvGrpSpPr>
      <p:grpSpPr>
        <a:xfrm>
          <a:off x="0" y="0"/>
          <a:ext cx="0" cy="0"/>
          <a:chOff x="0" y="0"/>
          <a:chExt cx="0" cy="0"/>
        </a:xfrm>
      </p:grpSpPr>
      <p:sp>
        <p:nvSpPr>
          <p:cNvPr id="77" name="Google Shape;77;p17"/>
          <p:cNvSpPr/>
          <p:nvPr/>
        </p:nvSpPr>
        <p:spPr>
          <a:xfrm rot="10800000">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idx="1" type="subTitle"/>
          </p:nvPr>
        </p:nvSpPr>
        <p:spPr>
          <a:xfrm>
            <a:off x="312500" y="4022100"/>
            <a:ext cx="2544600" cy="916500"/>
          </a:xfrm>
          <a:prstGeom prst="rect">
            <a:avLst/>
          </a:prstGeom>
          <a:noFill/>
        </p:spPr>
        <p:txBody>
          <a:bodyPr anchorCtr="0" anchor="ctr" bIns="91425" lIns="91425" spcFirstLastPara="1" rIns="91425" wrap="square" tIns="91425">
            <a:normAutofit/>
          </a:bodyPr>
          <a:lstStyle>
            <a:lvl1pPr lvl="0" algn="r">
              <a:lnSpc>
                <a:spcPct val="100000"/>
              </a:lnSpc>
              <a:spcBef>
                <a:spcPts val="0"/>
              </a:spcBef>
              <a:spcAft>
                <a:spcPts val="0"/>
              </a:spcAft>
              <a:buClr>
                <a:srgbClr val="FFFFFF"/>
              </a:buClr>
              <a:buSzPts val="1600"/>
              <a:buNone/>
              <a:defRPr sz="1600">
                <a:solidFill>
                  <a:srgbClr val="FFFFFF"/>
                </a:solidFill>
              </a:defRPr>
            </a:lvl1pPr>
            <a:lvl2pPr lvl="1" algn="r">
              <a:lnSpc>
                <a:spcPct val="100000"/>
              </a:lnSpc>
              <a:spcBef>
                <a:spcPts val="0"/>
              </a:spcBef>
              <a:spcAft>
                <a:spcPts val="0"/>
              </a:spcAft>
              <a:buClr>
                <a:srgbClr val="FFFFFF"/>
              </a:buClr>
              <a:buSzPts val="1600"/>
              <a:buNone/>
              <a:defRPr sz="1600">
                <a:solidFill>
                  <a:srgbClr val="FFFFFF"/>
                </a:solidFill>
              </a:defRPr>
            </a:lvl2pPr>
            <a:lvl3pPr lvl="2" algn="r">
              <a:lnSpc>
                <a:spcPct val="100000"/>
              </a:lnSpc>
              <a:spcBef>
                <a:spcPts val="0"/>
              </a:spcBef>
              <a:spcAft>
                <a:spcPts val="0"/>
              </a:spcAft>
              <a:buClr>
                <a:srgbClr val="FFFFFF"/>
              </a:buClr>
              <a:buSzPts val="1600"/>
              <a:buNone/>
              <a:defRPr sz="1600">
                <a:solidFill>
                  <a:srgbClr val="FFFFFF"/>
                </a:solidFill>
              </a:defRPr>
            </a:lvl3pPr>
            <a:lvl4pPr lvl="3" algn="r">
              <a:lnSpc>
                <a:spcPct val="100000"/>
              </a:lnSpc>
              <a:spcBef>
                <a:spcPts val="0"/>
              </a:spcBef>
              <a:spcAft>
                <a:spcPts val="0"/>
              </a:spcAft>
              <a:buClr>
                <a:srgbClr val="FFFFFF"/>
              </a:buClr>
              <a:buSzPts val="1600"/>
              <a:buNone/>
              <a:defRPr sz="1600">
                <a:solidFill>
                  <a:srgbClr val="FFFFFF"/>
                </a:solidFill>
              </a:defRPr>
            </a:lvl4pPr>
            <a:lvl5pPr lvl="4" algn="r">
              <a:lnSpc>
                <a:spcPct val="100000"/>
              </a:lnSpc>
              <a:spcBef>
                <a:spcPts val="0"/>
              </a:spcBef>
              <a:spcAft>
                <a:spcPts val="0"/>
              </a:spcAft>
              <a:buClr>
                <a:srgbClr val="FFFFFF"/>
              </a:buClr>
              <a:buSzPts val="1600"/>
              <a:buNone/>
              <a:defRPr sz="1600">
                <a:solidFill>
                  <a:srgbClr val="FFFFFF"/>
                </a:solidFill>
              </a:defRPr>
            </a:lvl5pPr>
            <a:lvl6pPr lvl="5" algn="r">
              <a:lnSpc>
                <a:spcPct val="100000"/>
              </a:lnSpc>
              <a:spcBef>
                <a:spcPts val="0"/>
              </a:spcBef>
              <a:spcAft>
                <a:spcPts val="0"/>
              </a:spcAft>
              <a:buClr>
                <a:srgbClr val="FFFFFF"/>
              </a:buClr>
              <a:buSzPts val="1600"/>
              <a:buNone/>
              <a:defRPr sz="1600">
                <a:solidFill>
                  <a:srgbClr val="FFFFFF"/>
                </a:solidFill>
              </a:defRPr>
            </a:lvl6pPr>
            <a:lvl7pPr lvl="6" algn="r">
              <a:lnSpc>
                <a:spcPct val="100000"/>
              </a:lnSpc>
              <a:spcBef>
                <a:spcPts val="0"/>
              </a:spcBef>
              <a:spcAft>
                <a:spcPts val="0"/>
              </a:spcAft>
              <a:buClr>
                <a:srgbClr val="FFFFFF"/>
              </a:buClr>
              <a:buSzPts val="1600"/>
              <a:buNone/>
              <a:defRPr sz="1600">
                <a:solidFill>
                  <a:srgbClr val="FFFFFF"/>
                </a:solidFill>
              </a:defRPr>
            </a:lvl7pPr>
            <a:lvl8pPr lvl="7" algn="r">
              <a:lnSpc>
                <a:spcPct val="100000"/>
              </a:lnSpc>
              <a:spcBef>
                <a:spcPts val="0"/>
              </a:spcBef>
              <a:spcAft>
                <a:spcPts val="0"/>
              </a:spcAft>
              <a:buClr>
                <a:srgbClr val="FFFFFF"/>
              </a:buClr>
              <a:buSzPts val="1600"/>
              <a:buNone/>
              <a:defRPr sz="1600">
                <a:solidFill>
                  <a:srgbClr val="FFFFFF"/>
                </a:solidFill>
              </a:defRPr>
            </a:lvl8pPr>
            <a:lvl9pPr lvl="8" algn="r">
              <a:lnSpc>
                <a:spcPct val="100000"/>
              </a:lnSpc>
              <a:spcBef>
                <a:spcPts val="0"/>
              </a:spcBef>
              <a:spcAft>
                <a:spcPts val="0"/>
              </a:spcAft>
              <a:buClr>
                <a:srgbClr val="FFFFFF"/>
              </a:buClr>
              <a:buSzPts val="1600"/>
              <a:buNone/>
              <a:defRPr sz="1600">
                <a:solidFill>
                  <a:srgbClr val="FFFFFF"/>
                </a:solidFill>
              </a:defRPr>
            </a:lvl9pPr>
          </a:lstStyle>
          <a:p/>
        </p:txBody>
      </p:sp>
      <p:sp>
        <p:nvSpPr>
          <p:cNvPr id="79" name="Google Shape;79;p17"/>
          <p:cNvSpPr txBox="1"/>
          <p:nvPr>
            <p:ph type="ctrTitle"/>
          </p:nvPr>
        </p:nvSpPr>
        <p:spPr>
          <a:xfrm>
            <a:off x="3020725" y="4022100"/>
            <a:ext cx="5451600" cy="9165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rgbClr val="FFFFFF"/>
              </a:buClr>
              <a:buSzPts val="2400"/>
              <a:buNone/>
              <a:defRPr b="1" sz="2400">
                <a:solidFill>
                  <a:srgbClr val="FFFFFF"/>
                </a:solidFill>
              </a:defRPr>
            </a:lvl1pPr>
            <a:lvl2pPr lvl="1" algn="l">
              <a:lnSpc>
                <a:spcPct val="100000"/>
              </a:lnSpc>
              <a:spcBef>
                <a:spcPts val="0"/>
              </a:spcBef>
              <a:spcAft>
                <a:spcPts val="0"/>
              </a:spcAft>
              <a:buClr>
                <a:srgbClr val="FFFFFF"/>
              </a:buClr>
              <a:buSzPts val="2400"/>
              <a:buNone/>
              <a:defRPr b="1" sz="2400">
                <a:solidFill>
                  <a:srgbClr val="FFFFFF"/>
                </a:solidFill>
              </a:defRPr>
            </a:lvl2pPr>
            <a:lvl3pPr lvl="2" algn="l">
              <a:lnSpc>
                <a:spcPct val="100000"/>
              </a:lnSpc>
              <a:spcBef>
                <a:spcPts val="0"/>
              </a:spcBef>
              <a:spcAft>
                <a:spcPts val="0"/>
              </a:spcAft>
              <a:buClr>
                <a:srgbClr val="FFFFFF"/>
              </a:buClr>
              <a:buSzPts val="2400"/>
              <a:buNone/>
              <a:defRPr b="1" sz="2400">
                <a:solidFill>
                  <a:srgbClr val="FFFFFF"/>
                </a:solidFill>
              </a:defRPr>
            </a:lvl3pPr>
            <a:lvl4pPr lvl="3" algn="l">
              <a:lnSpc>
                <a:spcPct val="100000"/>
              </a:lnSpc>
              <a:spcBef>
                <a:spcPts val="0"/>
              </a:spcBef>
              <a:spcAft>
                <a:spcPts val="0"/>
              </a:spcAft>
              <a:buClr>
                <a:srgbClr val="FFFFFF"/>
              </a:buClr>
              <a:buSzPts val="2400"/>
              <a:buNone/>
              <a:defRPr b="1" sz="2400">
                <a:solidFill>
                  <a:srgbClr val="FFFFFF"/>
                </a:solidFill>
              </a:defRPr>
            </a:lvl4pPr>
            <a:lvl5pPr lvl="4" algn="l">
              <a:lnSpc>
                <a:spcPct val="100000"/>
              </a:lnSpc>
              <a:spcBef>
                <a:spcPts val="0"/>
              </a:spcBef>
              <a:spcAft>
                <a:spcPts val="0"/>
              </a:spcAft>
              <a:buClr>
                <a:srgbClr val="FFFFFF"/>
              </a:buClr>
              <a:buSzPts val="2400"/>
              <a:buNone/>
              <a:defRPr b="1" sz="2400">
                <a:solidFill>
                  <a:srgbClr val="FFFFFF"/>
                </a:solidFill>
              </a:defRPr>
            </a:lvl5pPr>
            <a:lvl6pPr lvl="5" algn="l">
              <a:lnSpc>
                <a:spcPct val="100000"/>
              </a:lnSpc>
              <a:spcBef>
                <a:spcPts val="0"/>
              </a:spcBef>
              <a:spcAft>
                <a:spcPts val="0"/>
              </a:spcAft>
              <a:buClr>
                <a:srgbClr val="FFFFFF"/>
              </a:buClr>
              <a:buSzPts val="2400"/>
              <a:buNone/>
              <a:defRPr b="1" sz="2400">
                <a:solidFill>
                  <a:srgbClr val="FFFFFF"/>
                </a:solidFill>
              </a:defRPr>
            </a:lvl6pPr>
            <a:lvl7pPr lvl="6" algn="l">
              <a:lnSpc>
                <a:spcPct val="100000"/>
              </a:lnSpc>
              <a:spcBef>
                <a:spcPts val="0"/>
              </a:spcBef>
              <a:spcAft>
                <a:spcPts val="0"/>
              </a:spcAft>
              <a:buClr>
                <a:srgbClr val="FFFFFF"/>
              </a:buClr>
              <a:buSzPts val="2400"/>
              <a:buNone/>
              <a:defRPr b="1" sz="2400">
                <a:solidFill>
                  <a:srgbClr val="FFFFFF"/>
                </a:solidFill>
              </a:defRPr>
            </a:lvl7pPr>
            <a:lvl8pPr lvl="7" algn="l">
              <a:lnSpc>
                <a:spcPct val="100000"/>
              </a:lnSpc>
              <a:spcBef>
                <a:spcPts val="0"/>
              </a:spcBef>
              <a:spcAft>
                <a:spcPts val="0"/>
              </a:spcAft>
              <a:buClr>
                <a:srgbClr val="FFFFFF"/>
              </a:buClr>
              <a:buSzPts val="2400"/>
              <a:buNone/>
              <a:defRPr b="1" sz="2400">
                <a:solidFill>
                  <a:srgbClr val="FFFFFF"/>
                </a:solidFill>
              </a:defRPr>
            </a:lvl8pPr>
            <a:lvl9pPr lvl="8" algn="l">
              <a:lnSpc>
                <a:spcPct val="100000"/>
              </a:lnSpc>
              <a:spcBef>
                <a:spcPts val="0"/>
              </a:spcBef>
              <a:spcAft>
                <a:spcPts val="0"/>
              </a:spcAft>
              <a:buClr>
                <a:srgbClr val="FFFFFF"/>
              </a:buClr>
              <a:buSzPts val="2400"/>
              <a:buNone/>
              <a:defRPr b="1" sz="2400">
                <a:solidFill>
                  <a:srgbClr val="FFFFFF"/>
                </a:solidFill>
              </a:defRPr>
            </a:lvl9pPr>
          </a:lstStyle>
          <a:p/>
        </p:txBody>
      </p:sp>
      <p:sp>
        <p:nvSpPr>
          <p:cNvPr id="80" name="Google Shape;80;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16">
    <p:bg>
      <p:bgPr>
        <a:solidFill>
          <a:srgbClr val="FFFFFF"/>
        </a:solidFill>
      </p:bgPr>
    </p:bg>
    <p:spTree>
      <p:nvGrpSpPr>
        <p:cNvPr id="81" name="Shape 81"/>
        <p:cNvGrpSpPr/>
        <p:nvPr/>
      </p:nvGrpSpPr>
      <p:grpSpPr>
        <a:xfrm>
          <a:off x="0" y="0"/>
          <a:ext cx="0" cy="0"/>
          <a:chOff x="0" y="0"/>
          <a:chExt cx="0" cy="0"/>
        </a:xfrm>
      </p:grpSpPr>
      <p:sp>
        <p:nvSpPr>
          <p:cNvPr id="82" name="Google Shape;82;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ph type="title"/>
          </p:nvPr>
        </p:nvSpPr>
        <p:spPr>
          <a:xfrm>
            <a:off x="232878" y="219975"/>
            <a:ext cx="2336400" cy="915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84" name="Google Shape;84;p18"/>
          <p:cNvSpPr txBox="1"/>
          <p:nvPr>
            <p:ph idx="1" type="body"/>
          </p:nvPr>
        </p:nvSpPr>
        <p:spPr>
          <a:xfrm>
            <a:off x="232875" y="1290250"/>
            <a:ext cx="2336400" cy="35229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0"/>
              </a:spcBef>
              <a:spcAft>
                <a:spcPts val="0"/>
              </a:spcAft>
              <a:buClr>
                <a:srgbClr val="000000"/>
              </a:buClr>
              <a:buSzPts val="1200"/>
              <a:buChar char="○"/>
              <a:defRPr sz="1200">
                <a:solidFill>
                  <a:srgbClr val="000000"/>
                </a:solidFill>
              </a:defRPr>
            </a:lvl2pPr>
            <a:lvl3pPr indent="-304800" lvl="2" marL="1371600" algn="l">
              <a:lnSpc>
                <a:spcPct val="115000"/>
              </a:lnSpc>
              <a:spcBef>
                <a:spcPts val="0"/>
              </a:spcBef>
              <a:spcAft>
                <a:spcPts val="0"/>
              </a:spcAft>
              <a:buClr>
                <a:srgbClr val="000000"/>
              </a:buClr>
              <a:buSzPts val="1200"/>
              <a:buChar char="■"/>
              <a:defRPr sz="1200">
                <a:solidFill>
                  <a:srgbClr val="000000"/>
                </a:solidFill>
              </a:defRPr>
            </a:lvl3pPr>
            <a:lvl4pPr indent="-304800" lvl="3" marL="1828800" algn="l">
              <a:lnSpc>
                <a:spcPct val="115000"/>
              </a:lnSpc>
              <a:spcBef>
                <a:spcPts val="0"/>
              </a:spcBef>
              <a:spcAft>
                <a:spcPts val="0"/>
              </a:spcAft>
              <a:buClr>
                <a:srgbClr val="000000"/>
              </a:buClr>
              <a:buSzPts val="1200"/>
              <a:buChar char="●"/>
              <a:defRPr sz="1200">
                <a:solidFill>
                  <a:srgbClr val="000000"/>
                </a:solidFill>
              </a:defRPr>
            </a:lvl4pPr>
            <a:lvl5pPr indent="-304800" lvl="4" marL="2286000" algn="l">
              <a:lnSpc>
                <a:spcPct val="115000"/>
              </a:lnSpc>
              <a:spcBef>
                <a:spcPts val="0"/>
              </a:spcBef>
              <a:spcAft>
                <a:spcPts val="0"/>
              </a:spcAft>
              <a:buClr>
                <a:srgbClr val="000000"/>
              </a:buClr>
              <a:buSzPts val="1200"/>
              <a:buChar char="○"/>
              <a:defRPr sz="1200">
                <a:solidFill>
                  <a:srgbClr val="000000"/>
                </a:solidFill>
              </a:defRPr>
            </a:lvl5pPr>
            <a:lvl6pPr indent="-304800" lvl="5" marL="2743200" algn="l">
              <a:lnSpc>
                <a:spcPct val="115000"/>
              </a:lnSpc>
              <a:spcBef>
                <a:spcPts val="0"/>
              </a:spcBef>
              <a:spcAft>
                <a:spcPts val="0"/>
              </a:spcAft>
              <a:buClr>
                <a:srgbClr val="000000"/>
              </a:buClr>
              <a:buSzPts val="1200"/>
              <a:buChar char="■"/>
              <a:defRPr sz="1200">
                <a:solidFill>
                  <a:srgbClr val="000000"/>
                </a:solidFill>
              </a:defRPr>
            </a:lvl6pPr>
            <a:lvl7pPr indent="-304800" lvl="6" marL="3200400" algn="l">
              <a:lnSpc>
                <a:spcPct val="115000"/>
              </a:lnSpc>
              <a:spcBef>
                <a:spcPts val="0"/>
              </a:spcBef>
              <a:spcAft>
                <a:spcPts val="0"/>
              </a:spcAft>
              <a:buClr>
                <a:srgbClr val="000000"/>
              </a:buClr>
              <a:buSzPts val="1200"/>
              <a:buChar char="●"/>
              <a:defRPr sz="1200">
                <a:solidFill>
                  <a:srgbClr val="000000"/>
                </a:solidFill>
              </a:defRPr>
            </a:lvl7pPr>
            <a:lvl8pPr indent="-304800" lvl="7" marL="3657600" algn="l">
              <a:lnSpc>
                <a:spcPct val="115000"/>
              </a:lnSpc>
              <a:spcBef>
                <a:spcPts val="0"/>
              </a:spcBef>
              <a:spcAft>
                <a:spcPts val="0"/>
              </a:spcAft>
              <a:buClr>
                <a:srgbClr val="000000"/>
              </a:buClr>
              <a:buSzPts val="1200"/>
              <a:buChar char="○"/>
              <a:defRPr sz="1200">
                <a:solidFill>
                  <a:srgbClr val="000000"/>
                </a:solidFill>
              </a:defRPr>
            </a:lvl8pPr>
            <a:lvl9pPr indent="-304800" lvl="8" marL="4114800" algn="l">
              <a:lnSpc>
                <a:spcPct val="115000"/>
              </a:lnSpc>
              <a:spcBef>
                <a:spcPts val="0"/>
              </a:spcBef>
              <a:spcAft>
                <a:spcPts val="0"/>
              </a:spcAft>
              <a:buClr>
                <a:srgbClr val="000000"/>
              </a:buClr>
              <a:buSzPts val="1200"/>
              <a:buChar char="■"/>
              <a:defRPr sz="1200">
                <a:solidFill>
                  <a:srgbClr val="000000"/>
                </a:solidFill>
              </a:defRPr>
            </a:lvl9pPr>
          </a:lstStyle>
          <a:p/>
        </p:txBody>
      </p:sp>
      <p:sp>
        <p:nvSpPr>
          <p:cNvPr id="85" name="Google Shape;85;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7">
    <p:bg>
      <p:bgPr>
        <a:solidFill>
          <a:srgbClr val="FFFFFF"/>
        </a:solidFill>
      </p:bgPr>
    </p:bg>
    <p:spTree>
      <p:nvGrpSpPr>
        <p:cNvPr id="86" name="Shape 86"/>
        <p:cNvGrpSpPr/>
        <p:nvPr/>
      </p:nvGrpSpPr>
      <p:grpSpPr>
        <a:xfrm>
          <a:off x="0" y="0"/>
          <a:ext cx="0" cy="0"/>
          <a:chOff x="0" y="0"/>
          <a:chExt cx="0" cy="0"/>
        </a:xfrm>
      </p:grpSpPr>
      <p:sp>
        <p:nvSpPr>
          <p:cNvPr id="87" name="Google Shape;87;p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9"/>
          <p:cNvGrpSpPr/>
          <p:nvPr/>
        </p:nvGrpSpPr>
        <p:grpSpPr>
          <a:xfrm>
            <a:off x="4870649" y="2121826"/>
            <a:ext cx="3764843" cy="64502"/>
            <a:chOff x="595675" y="2820050"/>
            <a:chExt cx="7952774" cy="64502"/>
          </a:xfrm>
        </p:grpSpPr>
        <p:sp>
          <p:nvSpPr>
            <p:cNvPr id="89" name="Google Shape;89;p19"/>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9"/>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9"/>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95" name="Google Shape;95;p19"/>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96" name="Google Shape;96;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3">
            <a:alphaModFix/>
          </a:blip>
          <a:srcRect b="0" l="0" r="0" t="0"/>
          <a:stretch/>
        </p:blipFill>
        <p:spPr>
          <a:xfrm>
            <a:off x="0" y="0"/>
            <a:ext cx="9144008" cy="5143496"/>
          </a:xfrm>
          <a:prstGeom prst="rect">
            <a:avLst/>
          </a:prstGeom>
          <a:noFill/>
          <a:ln>
            <a:noFill/>
          </a:ln>
        </p:spPr>
      </p:pic>
      <p:sp>
        <p:nvSpPr>
          <p:cNvPr id="102" name="Google Shape;102;p20"/>
          <p:cNvSpPr/>
          <p:nvPr/>
        </p:nvSpPr>
        <p:spPr>
          <a:xfrm>
            <a:off x="0" y="3817200"/>
            <a:ext cx="9144000" cy="1326300"/>
          </a:xfrm>
          <a:prstGeom prst="rect">
            <a:avLst/>
          </a:prstGeom>
          <a:solidFill>
            <a:srgbClr val="000000">
              <a:alpha val="47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ph idx="1" type="subTitle"/>
          </p:nvPr>
        </p:nvSpPr>
        <p:spPr>
          <a:xfrm>
            <a:off x="312500" y="4022100"/>
            <a:ext cx="2544600" cy="916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GB"/>
              <a:t>Burak Selim Şenyurt</a:t>
            </a:r>
            <a:endParaRPr/>
          </a:p>
          <a:p>
            <a:pPr indent="0" lvl="0" marL="0" rtl="0" algn="r">
              <a:spcBef>
                <a:spcPts val="0"/>
              </a:spcBef>
              <a:spcAft>
                <a:spcPts val="0"/>
              </a:spcAft>
              <a:buNone/>
            </a:pPr>
            <a:r>
              <a:rPr lang="en-GB"/>
              <a:t>Uzman Yazılım Geliştirici</a:t>
            </a:r>
            <a:endParaRPr/>
          </a:p>
          <a:p>
            <a:pPr indent="0" lvl="0" marL="0" rtl="0" algn="r">
              <a:spcBef>
                <a:spcPts val="0"/>
              </a:spcBef>
              <a:spcAft>
                <a:spcPts val="0"/>
              </a:spcAft>
              <a:buNone/>
            </a:pPr>
            <a:r>
              <a:rPr lang="en-GB"/>
              <a:t>Doğuş Teknoloji</a:t>
            </a:r>
            <a:endParaRPr/>
          </a:p>
        </p:txBody>
      </p:sp>
      <p:sp>
        <p:nvSpPr>
          <p:cNvPr id="104" name="Google Shape;104;p20"/>
          <p:cNvSpPr txBox="1"/>
          <p:nvPr>
            <p:ph type="ctrTitle"/>
          </p:nvPr>
        </p:nvSpPr>
        <p:spPr>
          <a:xfrm>
            <a:off x="3020725" y="4022100"/>
            <a:ext cx="5451600" cy="916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Teknik Borç ile Mücadele</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3">
            <a:alphaModFix/>
          </a:blip>
          <a:srcRect b="7806" l="0" r="0" t="7798"/>
          <a:stretch/>
        </p:blipFill>
        <p:spPr>
          <a:xfrm>
            <a:off x="1" y="0"/>
            <a:ext cx="9144003" cy="5143501"/>
          </a:xfrm>
          <a:prstGeom prst="rect">
            <a:avLst/>
          </a:prstGeom>
          <a:noFill/>
          <a:ln>
            <a:noFill/>
          </a:ln>
        </p:spPr>
      </p:pic>
      <p:sp>
        <p:nvSpPr>
          <p:cNvPr id="183" name="Google Shape;183;p29"/>
          <p:cNvSpPr/>
          <p:nvPr/>
        </p:nvSpPr>
        <p:spPr>
          <a:xfrm>
            <a:off x="0" y="2574400"/>
            <a:ext cx="4568400" cy="1714500"/>
          </a:xfrm>
          <a:prstGeom prst="rect">
            <a:avLst/>
          </a:prstGeom>
          <a:solidFill>
            <a:srgbClr val="FFFFFF">
              <a:alpha val="85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txBox="1"/>
          <p:nvPr>
            <p:ph type="title"/>
          </p:nvPr>
        </p:nvSpPr>
        <p:spPr>
          <a:xfrm>
            <a:off x="351600" y="2736850"/>
            <a:ext cx="3997500" cy="1389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Yazılım Mimarisini Değiştirmek </a:t>
            </a:r>
            <a:endParaRPr/>
          </a:p>
          <a:p>
            <a:pPr indent="0" lvl="0" marL="0" rtl="0" algn="l">
              <a:spcBef>
                <a:spcPts val="0"/>
              </a:spcBef>
              <a:spcAft>
                <a:spcPts val="0"/>
              </a:spcAft>
              <a:buNone/>
            </a:pPr>
            <a:r>
              <a:rPr lang="en-GB"/>
              <a:t>İşe Yarar mı?</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Temel Mimariler</a:t>
            </a:r>
            <a:endParaRPr b="1">
              <a:latin typeface="Comfortaa"/>
              <a:ea typeface="Comfortaa"/>
              <a:cs typeface="Comfortaa"/>
              <a:sym typeface="Comfortaa"/>
            </a:endParaRPr>
          </a:p>
        </p:txBody>
      </p:sp>
      <p:sp>
        <p:nvSpPr>
          <p:cNvPr id="190" name="Google Shape;190;p30"/>
          <p:cNvSpPr txBox="1"/>
          <p:nvPr/>
        </p:nvSpPr>
        <p:spPr>
          <a:xfrm>
            <a:off x="1848325" y="1153900"/>
            <a:ext cx="186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rgbClr val="741B47"/>
                </a:solidFill>
                <a:latin typeface="Comfortaa"/>
                <a:ea typeface="Comfortaa"/>
                <a:cs typeface="Comfortaa"/>
                <a:sym typeface="Comfortaa"/>
              </a:rPr>
              <a:t>Monolitik</a:t>
            </a:r>
            <a:br>
              <a:rPr lang="en-GB" sz="1800" u="sng">
                <a:latin typeface="Comfortaa Light"/>
                <a:ea typeface="Comfortaa Light"/>
                <a:cs typeface="Comfortaa Light"/>
                <a:sym typeface="Comfortaa Light"/>
              </a:rPr>
            </a:br>
            <a:r>
              <a:rPr lang="en-GB" sz="1200">
                <a:latin typeface="Comfortaa Light"/>
                <a:ea typeface="Comfortaa Light"/>
                <a:cs typeface="Comfortaa Light"/>
                <a:sym typeface="Comfortaa Light"/>
              </a:rPr>
              <a:t>Tüm kod için tek bir dağıtım birimi</a:t>
            </a:r>
            <a:endParaRPr sz="1200">
              <a:latin typeface="Comfortaa Light"/>
              <a:ea typeface="Comfortaa Light"/>
              <a:cs typeface="Comfortaa Light"/>
              <a:sym typeface="Comfortaa Light"/>
            </a:endParaRPr>
          </a:p>
        </p:txBody>
      </p:sp>
      <p:sp>
        <p:nvSpPr>
          <p:cNvPr id="191" name="Google Shape;191;p30"/>
          <p:cNvSpPr txBox="1"/>
          <p:nvPr/>
        </p:nvSpPr>
        <p:spPr>
          <a:xfrm>
            <a:off x="5432725" y="1153900"/>
            <a:ext cx="32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u="sng">
                <a:solidFill>
                  <a:srgbClr val="9900FF"/>
                </a:solidFill>
                <a:latin typeface="Comfortaa"/>
                <a:ea typeface="Comfortaa"/>
                <a:cs typeface="Comfortaa"/>
                <a:sym typeface="Comfortaa"/>
              </a:rPr>
              <a:t>Distributed</a:t>
            </a:r>
            <a:br>
              <a:rPr lang="en-GB" sz="1800" u="sng">
                <a:latin typeface="Comfortaa Light"/>
                <a:ea typeface="Comfortaa Light"/>
                <a:cs typeface="Comfortaa Light"/>
                <a:sym typeface="Comfortaa Light"/>
              </a:rPr>
            </a:br>
            <a:r>
              <a:rPr lang="en-GB" sz="1200">
                <a:latin typeface="Comfortaa Light"/>
                <a:ea typeface="Comfortaa Light"/>
                <a:cs typeface="Comfortaa Light"/>
                <a:sym typeface="Comfortaa Light"/>
              </a:rPr>
              <a:t>Remote Access Protocol’ ler ile birbirine bağlı çoklu dağıtım birimleri</a:t>
            </a:r>
            <a:endParaRPr sz="1200">
              <a:latin typeface="Comfortaa Light"/>
              <a:ea typeface="Comfortaa Light"/>
              <a:cs typeface="Comfortaa Light"/>
              <a:sym typeface="Comfortaa Light"/>
            </a:endParaRPr>
          </a:p>
        </p:txBody>
      </p:sp>
      <p:sp>
        <p:nvSpPr>
          <p:cNvPr id="192" name="Google Shape;192;p30"/>
          <p:cNvSpPr txBox="1"/>
          <p:nvPr/>
        </p:nvSpPr>
        <p:spPr>
          <a:xfrm>
            <a:off x="1206800" y="2085975"/>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Layered</a:t>
            </a:r>
            <a:endParaRPr>
              <a:latin typeface="Comfortaa"/>
              <a:ea typeface="Comfortaa"/>
              <a:cs typeface="Comfortaa"/>
              <a:sym typeface="Comfortaa"/>
            </a:endParaRPr>
          </a:p>
        </p:txBody>
      </p:sp>
      <p:sp>
        <p:nvSpPr>
          <p:cNvPr id="193" name="Google Shape;193;p30"/>
          <p:cNvSpPr txBox="1"/>
          <p:nvPr/>
        </p:nvSpPr>
        <p:spPr>
          <a:xfrm>
            <a:off x="1206800" y="2803125"/>
            <a:ext cx="10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Pipeline</a:t>
            </a:r>
            <a:endParaRPr>
              <a:latin typeface="Comfortaa"/>
              <a:ea typeface="Comfortaa"/>
              <a:cs typeface="Comfortaa"/>
              <a:sym typeface="Comfortaa"/>
            </a:endParaRPr>
          </a:p>
        </p:txBody>
      </p:sp>
      <p:sp>
        <p:nvSpPr>
          <p:cNvPr id="194" name="Google Shape;194;p30"/>
          <p:cNvSpPr txBox="1"/>
          <p:nvPr/>
        </p:nvSpPr>
        <p:spPr>
          <a:xfrm>
            <a:off x="1206800" y="3474450"/>
            <a:ext cx="16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Mikro Kernel</a:t>
            </a:r>
            <a:endParaRPr>
              <a:latin typeface="Comfortaa"/>
              <a:ea typeface="Comfortaa"/>
              <a:cs typeface="Comfortaa"/>
              <a:sym typeface="Comfortaa"/>
            </a:endParaRPr>
          </a:p>
        </p:txBody>
      </p:sp>
      <p:cxnSp>
        <p:nvCxnSpPr>
          <p:cNvPr id="195" name="Google Shape;195;p30"/>
          <p:cNvCxnSpPr>
            <a:stCxn id="190" idx="1"/>
            <a:endCxn id="192" idx="1"/>
          </p:cNvCxnSpPr>
          <p:nvPr/>
        </p:nvCxnSpPr>
        <p:spPr>
          <a:xfrm flipH="1">
            <a:off x="1206925" y="1569550"/>
            <a:ext cx="641400" cy="716400"/>
          </a:xfrm>
          <a:prstGeom prst="bentConnector3">
            <a:avLst>
              <a:gd fmla="val 137145" name="adj1"/>
            </a:avLst>
          </a:prstGeom>
          <a:noFill/>
          <a:ln cap="flat" cmpd="sng" w="9525">
            <a:solidFill>
              <a:schemeClr val="dk2"/>
            </a:solidFill>
            <a:prstDash val="solid"/>
            <a:round/>
            <a:headEnd len="med" w="med" type="none"/>
            <a:tailEnd len="med" w="med" type="stealth"/>
          </a:ln>
        </p:spPr>
      </p:cxnSp>
      <p:cxnSp>
        <p:nvCxnSpPr>
          <p:cNvPr id="196" name="Google Shape;196;p30"/>
          <p:cNvCxnSpPr>
            <a:stCxn id="190" idx="1"/>
            <a:endCxn id="193" idx="1"/>
          </p:cNvCxnSpPr>
          <p:nvPr/>
        </p:nvCxnSpPr>
        <p:spPr>
          <a:xfrm flipH="1">
            <a:off x="1206925" y="1569550"/>
            <a:ext cx="641400" cy="1433700"/>
          </a:xfrm>
          <a:prstGeom prst="bentConnector3">
            <a:avLst>
              <a:gd fmla="val 137145" name="adj1"/>
            </a:avLst>
          </a:prstGeom>
          <a:noFill/>
          <a:ln cap="flat" cmpd="sng" w="9525">
            <a:solidFill>
              <a:schemeClr val="dk2"/>
            </a:solidFill>
            <a:prstDash val="solid"/>
            <a:round/>
            <a:headEnd len="med" w="med" type="none"/>
            <a:tailEnd len="med" w="med" type="stealth"/>
          </a:ln>
        </p:spPr>
      </p:cxnSp>
      <p:cxnSp>
        <p:nvCxnSpPr>
          <p:cNvPr id="197" name="Google Shape;197;p30"/>
          <p:cNvCxnSpPr>
            <a:stCxn id="190" idx="1"/>
            <a:endCxn id="194" idx="1"/>
          </p:cNvCxnSpPr>
          <p:nvPr/>
        </p:nvCxnSpPr>
        <p:spPr>
          <a:xfrm flipH="1">
            <a:off x="1206925" y="1569550"/>
            <a:ext cx="641400" cy="2105100"/>
          </a:xfrm>
          <a:prstGeom prst="bentConnector3">
            <a:avLst>
              <a:gd fmla="val 137145" name="adj1"/>
            </a:avLst>
          </a:prstGeom>
          <a:noFill/>
          <a:ln cap="flat" cmpd="sng" w="9525">
            <a:solidFill>
              <a:schemeClr val="dk2"/>
            </a:solidFill>
            <a:prstDash val="solid"/>
            <a:round/>
            <a:headEnd len="med" w="med" type="none"/>
            <a:tailEnd len="med" w="med" type="stealth"/>
          </a:ln>
        </p:spPr>
      </p:cxnSp>
      <p:sp>
        <p:nvSpPr>
          <p:cNvPr id="198" name="Google Shape;198;p30"/>
          <p:cNvSpPr txBox="1"/>
          <p:nvPr/>
        </p:nvSpPr>
        <p:spPr>
          <a:xfrm>
            <a:off x="4808500" y="2028700"/>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Service Based</a:t>
            </a:r>
            <a:endParaRPr>
              <a:latin typeface="Comfortaa"/>
              <a:ea typeface="Comfortaa"/>
              <a:cs typeface="Comfortaa"/>
              <a:sym typeface="Comfortaa"/>
            </a:endParaRPr>
          </a:p>
        </p:txBody>
      </p:sp>
      <p:sp>
        <p:nvSpPr>
          <p:cNvPr id="199" name="Google Shape;199;p30"/>
          <p:cNvSpPr txBox="1"/>
          <p:nvPr/>
        </p:nvSpPr>
        <p:spPr>
          <a:xfrm>
            <a:off x="4808500" y="258087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Event Driven</a:t>
            </a:r>
            <a:endParaRPr>
              <a:latin typeface="Comfortaa"/>
              <a:ea typeface="Comfortaa"/>
              <a:cs typeface="Comfortaa"/>
              <a:sym typeface="Comfortaa"/>
            </a:endParaRPr>
          </a:p>
        </p:txBody>
      </p:sp>
      <p:sp>
        <p:nvSpPr>
          <p:cNvPr id="200" name="Google Shape;200;p30"/>
          <p:cNvSpPr txBox="1"/>
          <p:nvPr/>
        </p:nvSpPr>
        <p:spPr>
          <a:xfrm>
            <a:off x="4808500" y="3133050"/>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Space Based</a:t>
            </a:r>
            <a:endParaRPr>
              <a:latin typeface="Comfortaa"/>
              <a:ea typeface="Comfortaa"/>
              <a:cs typeface="Comfortaa"/>
              <a:sym typeface="Comfortaa"/>
            </a:endParaRPr>
          </a:p>
        </p:txBody>
      </p:sp>
      <p:sp>
        <p:nvSpPr>
          <p:cNvPr id="201" name="Google Shape;201;p30"/>
          <p:cNvSpPr txBox="1"/>
          <p:nvPr/>
        </p:nvSpPr>
        <p:spPr>
          <a:xfrm>
            <a:off x="4808500" y="368522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Service Oriented</a:t>
            </a:r>
            <a:endParaRPr>
              <a:latin typeface="Comfortaa"/>
              <a:ea typeface="Comfortaa"/>
              <a:cs typeface="Comfortaa"/>
              <a:sym typeface="Comfortaa"/>
            </a:endParaRPr>
          </a:p>
        </p:txBody>
      </p:sp>
      <p:sp>
        <p:nvSpPr>
          <p:cNvPr id="202" name="Google Shape;202;p30"/>
          <p:cNvSpPr txBox="1"/>
          <p:nvPr/>
        </p:nvSpPr>
        <p:spPr>
          <a:xfrm>
            <a:off x="4808500" y="4239075"/>
            <a:ext cx="18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omfortaa"/>
                <a:ea typeface="Comfortaa"/>
                <a:cs typeface="Comfortaa"/>
                <a:sym typeface="Comfortaa"/>
              </a:rPr>
              <a:t>Microservices</a:t>
            </a:r>
            <a:endParaRPr>
              <a:latin typeface="Comfortaa"/>
              <a:ea typeface="Comfortaa"/>
              <a:cs typeface="Comfortaa"/>
              <a:sym typeface="Comfortaa"/>
            </a:endParaRPr>
          </a:p>
        </p:txBody>
      </p:sp>
      <p:cxnSp>
        <p:nvCxnSpPr>
          <p:cNvPr id="203" name="Google Shape;203;p30"/>
          <p:cNvCxnSpPr>
            <a:stCxn id="191" idx="1"/>
            <a:endCxn id="198" idx="1"/>
          </p:cNvCxnSpPr>
          <p:nvPr/>
        </p:nvCxnSpPr>
        <p:spPr>
          <a:xfrm flipH="1">
            <a:off x="4808425" y="1569550"/>
            <a:ext cx="624300" cy="6594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04" name="Google Shape;204;p30"/>
          <p:cNvCxnSpPr>
            <a:stCxn id="191" idx="1"/>
            <a:endCxn id="199" idx="1"/>
          </p:cNvCxnSpPr>
          <p:nvPr/>
        </p:nvCxnSpPr>
        <p:spPr>
          <a:xfrm flipH="1">
            <a:off x="4808425" y="1569550"/>
            <a:ext cx="624300" cy="12114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05" name="Google Shape;205;p30"/>
          <p:cNvCxnSpPr>
            <a:stCxn id="191" idx="1"/>
            <a:endCxn id="200" idx="1"/>
          </p:cNvCxnSpPr>
          <p:nvPr/>
        </p:nvCxnSpPr>
        <p:spPr>
          <a:xfrm flipH="1">
            <a:off x="4808425" y="1569550"/>
            <a:ext cx="624300" cy="17637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06" name="Google Shape;206;p30"/>
          <p:cNvCxnSpPr>
            <a:stCxn id="191" idx="1"/>
            <a:endCxn id="201" idx="1"/>
          </p:cNvCxnSpPr>
          <p:nvPr/>
        </p:nvCxnSpPr>
        <p:spPr>
          <a:xfrm flipH="1">
            <a:off x="4808425" y="1569550"/>
            <a:ext cx="624300" cy="2315700"/>
          </a:xfrm>
          <a:prstGeom prst="bentConnector3">
            <a:avLst>
              <a:gd fmla="val 138131" name="adj1"/>
            </a:avLst>
          </a:prstGeom>
          <a:noFill/>
          <a:ln cap="flat" cmpd="sng" w="9525">
            <a:solidFill>
              <a:schemeClr val="dk2"/>
            </a:solidFill>
            <a:prstDash val="solid"/>
            <a:round/>
            <a:headEnd len="med" w="med" type="none"/>
            <a:tailEnd len="med" w="med" type="stealth"/>
          </a:ln>
        </p:spPr>
      </p:cxnSp>
      <p:cxnSp>
        <p:nvCxnSpPr>
          <p:cNvPr id="207" name="Google Shape;207;p30"/>
          <p:cNvCxnSpPr>
            <a:stCxn id="191" idx="1"/>
            <a:endCxn id="202" idx="1"/>
          </p:cNvCxnSpPr>
          <p:nvPr/>
        </p:nvCxnSpPr>
        <p:spPr>
          <a:xfrm flipH="1">
            <a:off x="4808425" y="1569550"/>
            <a:ext cx="624300" cy="2869500"/>
          </a:xfrm>
          <a:prstGeom prst="bentConnector3">
            <a:avLst>
              <a:gd fmla="val 138131"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Monolitik Uygulamalar</a:t>
            </a:r>
            <a:endParaRPr b="1">
              <a:latin typeface="Comfortaa"/>
              <a:ea typeface="Comfortaa"/>
              <a:cs typeface="Comfortaa"/>
              <a:sym typeface="Comfortaa"/>
            </a:endParaRPr>
          </a:p>
        </p:txBody>
      </p:sp>
      <p:sp>
        <p:nvSpPr>
          <p:cNvPr id="213" name="Google Shape;213;p31"/>
          <p:cNvSpPr/>
          <p:nvPr/>
        </p:nvSpPr>
        <p:spPr>
          <a:xfrm>
            <a:off x="997950" y="110770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Presentation Layer</a:t>
            </a:r>
            <a:endParaRPr sz="2000">
              <a:latin typeface="Comfortaa"/>
              <a:ea typeface="Comfortaa"/>
              <a:cs typeface="Comfortaa"/>
              <a:sym typeface="Comfortaa"/>
            </a:endParaRPr>
          </a:p>
        </p:txBody>
      </p:sp>
      <p:sp>
        <p:nvSpPr>
          <p:cNvPr id="214" name="Google Shape;214;p31"/>
          <p:cNvSpPr/>
          <p:nvPr/>
        </p:nvSpPr>
        <p:spPr>
          <a:xfrm>
            <a:off x="1409050" y="1243450"/>
            <a:ext cx="1340400" cy="4257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omfortaa"/>
                <a:ea typeface="Comfortaa"/>
                <a:cs typeface="Comfortaa"/>
                <a:sym typeface="Comfortaa"/>
              </a:rPr>
              <a:t>Component</a:t>
            </a:r>
            <a:endParaRPr>
              <a:latin typeface="Comfortaa"/>
              <a:ea typeface="Comfortaa"/>
              <a:cs typeface="Comfortaa"/>
              <a:sym typeface="Comfortaa"/>
            </a:endParaRPr>
          </a:p>
        </p:txBody>
      </p:sp>
      <p:sp>
        <p:nvSpPr>
          <p:cNvPr id="215" name="Google Shape;215;p31"/>
          <p:cNvSpPr/>
          <p:nvPr/>
        </p:nvSpPr>
        <p:spPr>
          <a:xfrm>
            <a:off x="997950" y="1849325"/>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GB" sz="2000">
                <a:latin typeface="Comfortaa"/>
                <a:ea typeface="Comfortaa"/>
                <a:cs typeface="Comfortaa"/>
                <a:sym typeface="Comfortaa"/>
              </a:rPr>
              <a:t>Business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16" name="Google Shape;216;p31"/>
          <p:cNvSpPr/>
          <p:nvPr/>
        </p:nvSpPr>
        <p:spPr>
          <a:xfrm>
            <a:off x="1409050"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17" name="Google Shape;217;p31"/>
          <p:cNvSpPr/>
          <p:nvPr/>
        </p:nvSpPr>
        <p:spPr>
          <a:xfrm>
            <a:off x="2818575"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18" name="Google Shape;218;p31"/>
          <p:cNvSpPr/>
          <p:nvPr/>
        </p:nvSpPr>
        <p:spPr>
          <a:xfrm>
            <a:off x="4247025" y="1985075"/>
            <a:ext cx="1340400" cy="425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Component</a:t>
            </a:r>
            <a:endParaRPr b="1">
              <a:latin typeface="Comfortaa"/>
              <a:ea typeface="Comfortaa"/>
              <a:cs typeface="Comfortaa"/>
              <a:sym typeface="Comfortaa"/>
            </a:endParaRPr>
          </a:p>
        </p:txBody>
      </p:sp>
      <p:cxnSp>
        <p:nvCxnSpPr>
          <p:cNvPr id="219" name="Google Shape;219;p31"/>
          <p:cNvCxnSpPr>
            <a:stCxn id="214" idx="2"/>
            <a:endCxn id="216" idx="0"/>
          </p:cNvCxnSpPr>
          <p:nvPr/>
        </p:nvCxnSpPr>
        <p:spPr>
          <a:xfrm>
            <a:off x="2079250" y="1669150"/>
            <a:ext cx="0" cy="3159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1"/>
          <p:cNvCxnSpPr>
            <a:stCxn id="214" idx="2"/>
            <a:endCxn id="217" idx="0"/>
          </p:cNvCxnSpPr>
          <p:nvPr/>
        </p:nvCxnSpPr>
        <p:spPr>
          <a:xfrm>
            <a:off x="2079250" y="1669150"/>
            <a:ext cx="1409400" cy="3159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31"/>
          <p:cNvSpPr/>
          <p:nvPr/>
        </p:nvSpPr>
        <p:spPr>
          <a:xfrm>
            <a:off x="997950" y="259095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Service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22" name="Google Shape;222;p31"/>
          <p:cNvSpPr/>
          <p:nvPr/>
        </p:nvSpPr>
        <p:spPr>
          <a:xfrm>
            <a:off x="1409050" y="2726700"/>
            <a:ext cx="1340400" cy="4257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Comfortaa"/>
                <a:ea typeface="Comfortaa"/>
                <a:cs typeface="Comfortaa"/>
                <a:sym typeface="Comfortaa"/>
              </a:rPr>
              <a:t>Shared </a:t>
            </a:r>
            <a:r>
              <a:rPr b="1" lang="en-GB">
                <a:latin typeface="Comfortaa"/>
                <a:ea typeface="Comfortaa"/>
                <a:cs typeface="Comfortaa"/>
                <a:sym typeface="Comfortaa"/>
              </a:rPr>
              <a:t>Component</a:t>
            </a:r>
            <a:endParaRPr b="1">
              <a:latin typeface="Comfortaa"/>
              <a:ea typeface="Comfortaa"/>
              <a:cs typeface="Comfortaa"/>
              <a:sym typeface="Comfortaa"/>
            </a:endParaRPr>
          </a:p>
        </p:txBody>
      </p:sp>
      <p:sp>
        <p:nvSpPr>
          <p:cNvPr id="223" name="Google Shape;223;p31"/>
          <p:cNvSpPr/>
          <p:nvPr/>
        </p:nvSpPr>
        <p:spPr>
          <a:xfrm>
            <a:off x="997950" y="3332575"/>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Persistence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24" name="Google Shape;224;p31"/>
          <p:cNvSpPr/>
          <p:nvPr/>
        </p:nvSpPr>
        <p:spPr>
          <a:xfrm>
            <a:off x="997950" y="4098000"/>
            <a:ext cx="71481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Comfortaa"/>
                <a:ea typeface="Comfortaa"/>
                <a:cs typeface="Comfortaa"/>
                <a:sym typeface="Comfortaa"/>
              </a:rPr>
              <a:t>Database </a:t>
            </a:r>
            <a:r>
              <a:rPr lang="en-GB" sz="2000">
                <a:latin typeface="Comfortaa"/>
                <a:ea typeface="Comfortaa"/>
                <a:cs typeface="Comfortaa"/>
                <a:sym typeface="Comfortaa"/>
              </a:rPr>
              <a:t>Layer</a:t>
            </a:r>
            <a:endParaRPr sz="2000">
              <a:latin typeface="Comfortaa"/>
              <a:ea typeface="Comfortaa"/>
              <a:cs typeface="Comfortaa"/>
              <a:sym typeface="Comfortaa"/>
            </a:endParaRPr>
          </a:p>
        </p:txBody>
      </p:sp>
      <p:sp>
        <p:nvSpPr>
          <p:cNvPr id="225" name="Google Shape;225;p31"/>
          <p:cNvSpPr/>
          <p:nvPr/>
        </p:nvSpPr>
        <p:spPr>
          <a:xfrm>
            <a:off x="6667100" y="1227100"/>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26" name="Google Shape;226;p31"/>
          <p:cNvSpPr/>
          <p:nvPr/>
        </p:nvSpPr>
        <p:spPr>
          <a:xfrm>
            <a:off x="6667100" y="2241786"/>
            <a:ext cx="1340400" cy="221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27" name="Google Shape;227;p31"/>
          <p:cNvSpPr/>
          <p:nvPr/>
        </p:nvSpPr>
        <p:spPr>
          <a:xfrm>
            <a:off x="6667100" y="2807086"/>
            <a:ext cx="1340400" cy="221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38761D"/>
                </a:solidFill>
                <a:latin typeface="Comfortaa"/>
                <a:ea typeface="Comfortaa"/>
                <a:cs typeface="Comfortaa"/>
                <a:sym typeface="Comfortaa"/>
              </a:rPr>
              <a:t>open</a:t>
            </a:r>
            <a:endParaRPr b="1">
              <a:solidFill>
                <a:srgbClr val="38761D"/>
              </a:solidFill>
              <a:latin typeface="Comfortaa"/>
              <a:ea typeface="Comfortaa"/>
              <a:cs typeface="Comfortaa"/>
              <a:sym typeface="Comfortaa"/>
            </a:endParaRPr>
          </a:p>
        </p:txBody>
      </p:sp>
      <p:sp>
        <p:nvSpPr>
          <p:cNvPr id="228" name="Google Shape;228;p31"/>
          <p:cNvSpPr/>
          <p:nvPr/>
        </p:nvSpPr>
        <p:spPr>
          <a:xfrm>
            <a:off x="6667100" y="3463875"/>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
        <p:nvSpPr>
          <p:cNvPr id="229" name="Google Shape;229;p31"/>
          <p:cNvSpPr/>
          <p:nvPr/>
        </p:nvSpPr>
        <p:spPr>
          <a:xfrm>
            <a:off x="6667100" y="4193600"/>
            <a:ext cx="1340400" cy="42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0000"/>
                </a:solidFill>
                <a:latin typeface="Comfortaa"/>
                <a:ea typeface="Comfortaa"/>
                <a:cs typeface="Comfortaa"/>
                <a:sym typeface="Comfortaa"/>
              </a:rPr>
              <a:t>closed</a:t>
            </a:r>
            <a:endParaRPr b="1">
              <a:solidFill>
                <a:srgbClr val="FF0000"/>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p:nvPr/>
        </p:nvSpPr>
        <p:spPr>
          <a:xfrm rot="10800000">
            <a:off x="2399513" y="654875"/>
            <a:ext cx="4344900" cy="4344900"/>
          </a:xfrm>
          <a:prstGeom prst="pie">
            <a:avLst>
              <a:gd fmla="val 0" name="adj1"/>
              <a:gd fmla="val 10800884" name="adj2"/>
            </a:avLst>
          </a:prstGeom>
          <a:solidFill>
            <a:srgbClr val="D5A6BD"/>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Medium"/>
              <a:ea typeface="Comfortaa Medium"/>
              <a:cs typeface="Comfortaa Medium"/>
              <a:sym typeface="Comfortaa Medium"/>
            </a:endParaRPr>
          </a:p>
        </p:txBody>
      </p:sp>
      <p:sp>
        <p:nvSpPr>
          <p:cNvPr id="235" name="Google Shape;235;p32"/>
          <p:cNvSpPr/>
          <p:nvPr/>
        </p:nvSpPr>
        <p:spPr>
          <a:xfrm>
            <a:off x="2399087" y="654650"/>
            <a:ext cx="4344900" cy="4344900"/>
          </a:xfrm>
          <a:prstGeom prst="pie">
            <a:avLst>
              <a:gd fmla="val 0" name="adj1"/>
              <a:gd fmla="val 10794581" name="adj2"/>
            </a:avLst>
          </a:prstGeom>
          <a:solidFill>
            <a:srgbClr val="9FC5E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36" name="Google Shape;236;p32"/>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00"/>
              <a:buNone/>
            </a:pPr>
            <a:r>
              <a:rPr lang="en-GB" sz="2600">
                <a:latin typeface="Comfortaa Medium"/>
                <a:ea typeface="Comfortaa Medium"/>
                <a:cs typeface="Comfortaa Medium"/>
                <a:sym typeface="Comfortaa Medium"/>
              </a:rPr>
              <a:t>Clean Architecture</a:t>
            </a:r>
            <a:endParaRPr sz="2600">
              <a:latin typeface="Comfortaa Medium"/>
              <a:ea typeface="Comfortaa Medium"/>
              <a:cs typeface="Comfortaa Medium"/>
              <a:sym typeface="Comfortaa Medium"/>
            </a:endParaRPr>
          </a:p>
        </p:txBody>
      </p:sp>
      <p:sp>
        <p:nvSpPr>
          <p:cNvPr id="237" name="Google Shape;237;p32"/>
          <p:cNvSpPr/>
          <p:nvPr/>
        </p:nvSpPr>
        <p:spPr>
          <a:xfrm>
            <a:off x="3111150" y="1366475"/>
            <a:ext cx="2921700" cy="292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38" name="Google Shape;238;p32"/>
          <p:cNvSpPr txBox="1"/>
          <p:nvPr/>
        </p:nvSpPr>
        <p:spPr>
          <a:xfrm>
            <a:off x="3768300" y="859400"/>
            <a:ext cx="1607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omfortaa Medium"/>
                <a:ea typeface="Comfortaa Medium"/>
                <a:cs typeface="Comfortaa Medium"/>
                <a:sym typeface="Comfortaa Medium"/>
              </a:rPr>
              <a:t>Presentation</a:t>
            </a:r>
            <a:endParaRPr b="0" i="0" sz="1600" u="none" cap="none" strike="noStrike">
              <a:solidFill>
                <a:srgbClr val="000000"/>
              </a:solidFill>
              <a:latin typeface="Comfortaa Medium"/>
              <a:ea typeface="Comfortaa Medium"/>
              <a:cs typeface="Comfortaa Medium"/>
              <a:sym typeface="Comfortaa Medium"/>
            </a:endParaRPr>
          </a:p>
        </p:txBody>
      </p:sp>
      <p:cxnSp>
        <p:nvCxnSpPr>
          <p:cNvPr id="239" name="Google Shape;239;p32"/>
          <p:cNvCxnSpPr/>
          <p:nvPr/>
        </p:nvCxnSpPr>
        <p:spPr>
          <a:xfrm>
            <a:off x="2399550" y="2827325"/>
            <a:ext cx="4344900" cy="0"/>
          </a:xfrm>
          <a:prstGeom prst="straightConnector1">
            <a:avLst/>
          </a:prstGeom>
          <a:noFill/>
          <a:ln cap="flat" cmpd="sng" w="38100">
            <a:solidFill>
              <a:schemeClr val="dk2"/>
            </a:solidFill>
            <a:prstDash val="solid"/>
            <a:round/>
            <a:headEnd len="sm" w="sm" type="none"/>
            <a:tailEnd len="sm" w="sm" type="none"/>
          </a:ln>
        </p:spPr>
      </p:cxnSp>
      <p:sp>
        <p:nvSpPr>
          <p:cNvPr id="240" name="Google Shape;240;p32"/>
          <p:cNvSpPr/>
          <p:nvPr/>
        </p:nvSpPr>
        <p:spPr>
          <a:xfrm>
            <a:off x="4432650" y="3867650"/>
            <a:ext cx="278700" cy="5727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1" name="Google Shape;241;p32"/>
          <p:cNvSpPr/>
          <p:nvPr/>
        </p:nvSpPr>
        <p:spPr>
          <a:xfrm rot="10800000">
            <a:off x="4432650" y="1203050"/>
            <a:ext cx="278700" cy="5727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2" name="Google Shape;242;p32"/>
          <p:cNvSpPr txBox="1"/>
          <p:nvPr/>
        </p:nvSpPr>
        <p:spPr>
          <a:xfrm>
            <a:off x="3692075" y="4364150"/>
            <a:ext cx="17502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omfortaa Medium"/>
                <a:ea typeface="Comfortaa Medium"/>
                <a:cs typeface="Comfortaa Medium"/>
                <a:sym typeface="Comfortaa Medium"/>
              </a:rPr>
              <a:t>Infrastructure</a:t>
            </a:r>
            <a:endParaRPr b="0" i="0" sz="1600" u="none" cap="none" strike="noStrike">
              <a:solidFill>
                <a:srgbClr val="000000"/>
              </a:solidFill>
              <a:latin typeface="Comfortaa Medium"/>
              <a:ea typeface="Comfortaa Medium"/>
              <a:cs typeface="Comfortaa Medium"/>
              <a:sym typeface="Comfortaa Medium"/>
            </a:endParaRPr>
          </a:p>
        </p:txBody>
      </p:sp>
      <p:sp>
        <p:nvSpPr>
          <p:cNvPr id="243" name="Google Shape;243;p32"/>
          <p:cNvSpPr txBox="1"/>
          <p:nvPr/>
        </p:nvSpPr>
        <p:spPr>
          <a:xfrm>
            <a:off x="3768300" y="1727375"/>
            <a:ext cx="1607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Application</a:t>
            </a:r>
            <a:endParaRPr b="0" i="0" sz="1600" u="none" cap="none" strike="noStrike">
              <a:solidFill>
                <a:srgbClr val="000000"/>
              </a:solidFill>
              <a:latin typeface="Arial"/>
              <a:ea typeface="Arial"/>
              <a:cs typeface="Arial"/>
              <a:sym typeface="Arial"/>
            </a:endParaRPr>
          </a:p>
        </p:txBody>
      </p:sp>
      <p:sp>
        <p:nvSpPr>
          <p:cNvPr id="244" name="Google Shape;244;p32"/>
          <p:cNvSpPr/>
          <p:nvPr/>
        </p:nvSpPr>
        <p:spPr>
          <a:xfrm>
            <a:off x="3903150" y="2158475"/>
            <a:ext cx="1337700" cy="1337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GB" sz="1700" u="none" cap="none" strike="noStrike">
                <a:solidFill>
                  <a:srgbClr val="000000"/>
                </a:solidFill>
                <a:latin typeface="Arial"/>
                <a:ea typeface="Arial"/>
                <a:cs typeface="Arial"/>
                <a:sym typeface="Arial"/>
              </a:rPr>
              <a:t>Domain</a:t>
            </a:r>
            <a:endParaRPr b="0" i="0" sz="1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p:txBody>
      </p:sp>
      <p:sp>
        <p:nvSpPr>
          <p:cNvPr id="245" name="Google Shape;245;p32"/>
          <p:cNvSpPr/>
          <p:nvPr/>
        </p:nvSpPr>
        <p:spPr>
          <a:xfrm rot="10800000">
            <a:off x="4432650" y="2100350"/>
            <a:ext cx="278700" cy="5136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6" name="Google Shape;246;p32"/>
          <p:cNvSpPr/>
          <p:nvPr/>
        </p:nvSpPr>
        <p:spPr>
          <a:xfrm>
            <a:off x="3105932" y="1366464"/>
            <a:ext cx="2921700" cy="2921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omfortaa Medium"/>
                <a:ea typeface="Comfortaa Medium"/>
                <a:cs typeface="Comfortaa Medium"/>
                <a:sym typeface="Comfortaa Medium"/>
              </a:rPr>
              <a:t>Core</a:t>
            </a:r>
            <a:endParaRPr b="0" i="0" sz="2000" u="none" cap="none" strike="noStrike">
              <a:solidFill>
                <a:srgbClr val="000000"/>
              </a:solidFill>
              <a:latin typeface="Comfortaa Medium"/>
              <a:ea typeface="Comfortaa Medium"/>
              <a:cs typeface="Comfortaa Medium"/>
              <a:sym typeface="Comfortaa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6"/>
                                        </p:tgtEl>
                                      </p:cBhvr>
                                    </p:animEffect>
                                    <p:set>
                                      <p:cBhvr>
                                        <p:cTn dur="1" fill="hold">
                                          <p:stCondLst>
                                            <p:cond delay="1000"/>
                                          </p:stCondLst>
                                        </p:cTn>
                                        <p:tgtEl>
                                          <p:spTgt spid="2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Tipik Semptomlar</a:t>
            </a:r>
            <a:endParaRPr b="1">
              <a:latin typeface="Comfortaa"/>
              <a:ea typeface="Comfortaa"/>
              <a:cs typeface="Comfortaa"/>
              <a:sym typeface="Comfortaa"/>
            </a:endParaRPr>
          </a:p>
        </p:txBody>
      </p:sp>
      <p:sp>
        <p:nvSpPr>
          <p:cNvPr id="252" name="Google Shape;252;p33"/>
          <p:cNvSpPr txBox="1"/>
          <p:nvPr>
            <p:ph idx="1" type="body"/>
          </p:nvPr>
        </p:nvSpPr>
        <p:spPr>
          <a:xfrm>
            <a:off x="311700" y="1000075"/>
            <a:ext cx="8520600" cy="3990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GB"/>
              <a:t>Loglar sorun tespitinde yetersiz kalıp </a:t>
            </a:r>
            <a:r>
              <a:rPr lang="en-GB">
                <a:highlight>
                  <a:schemeClr val="accent6"/>
                </a:highlight>
              </a:rPr>
              <a:t>üretim ortamında sık debug</a:t>
            </a:r>
            <a:r>
              <a:rPr lang="en-GB"/>
              <a:t> yapılırsa,</a:t>
            </a:r>
            <a:endParaRPr/>
          </a:p>
          <a:p>
            <a:pPr indent="-342900" lvl="0" marL="457200" rtl="0" algn="l">
              <a:lnSpc>
                <a:spcPct val="150000"/>
              </a:lnSpc>
              <a:spcBef>
                <a:spcPts val="0"/>
              </a:spcBef>
              <a:spcAft>
                <a:spcPts val="0"/>
              </a:spcAft>
              <a:buSzPts val="1800"/>
              <a:buChar char="●"/>
            </a:pPr>
            <a:r>
              <a:rPr lang="en-GB">
                <a:highlight>
                  <a:schemeClr val="accent6"/>
                </a:highlight>
              </a:rPr>
              <a:t>Anti Pattern</a:t>
            </a:r>
            <a:r>
              <a:rPr lang="en-GB"/>
              <a:t> </a:t>
            </a:r>
            <a:r>
              <a:rPr lang="en-GB"/>
              <a:t>pratikleri</a:t>
            </a:r>
            <a:r>
              <a:rPr lang="en-GB"/>
              <a:t> çoğalırsa,</a:t>
            </a:r>
            <a:endParaRPr/>
          </a:p>
          <a:p>
            <a:pPr indent="-342900" lvl="0" marL="457200" rtl="0" algn="l">
              <a:lnSpc>
                <a:spcPct val="150000"/>
              </a:lnSpc>
              <a:spcBef>
                <a:spcPts val="0"/>
              </a:spcBef>
              <a:spcAft>
                <a:spcPts val="0"/>
              </a:spcAft>
              <a:buSzPts val="1800"/>
              <a:buChar char="●"/>
            </a:pPr>
            <a:r>
              <a:rPr lang="en-GB"/>
              <a:t>Yerleşik iş kurallarını dışarıya almak </a:t>
            </a:r>
            <a:r>
              <a:rPr lang="en-GB"/>
              <a:t>zor hatta</a:t>
            </a:r>
            <a:r>
              <a:rPr lang="en-GB"/>
              <a:t> imkansız olursa,</a:t>
            </a:r>
            <a:endParaRPr/>
          </a:p>
          <a:p>
            <a:pPr indent="-342900" lvl="0" marL="457200" rtl="0" algn="l">
              <a:lnSpc>
                <a:spcPct val="150000"/>
              </a:lnSpc>
              <a:spcBef>
                <a:spcPts val="0"/>
              </a:spcBef>
              <a:spcAft>
                <a:spcPts val="0"/>
              </a:spcAft>
              <a:buSzPts val="1800"/>
              <a:buChar char="●"/>
            </a:pPr>
            <a:r>
              <a:rPr lang="en-GB">
                <a:highlight>
                  <a:schemeClr val="accent6"/>
                </a:highlight>
              </a:rPr>
              <a:t>Test</a:t>
            </a:r>
            <a:r>
              <a:rPr lang="en-GB"/>
              <a:t> yazmak zorsa,</a:t>
            </a:r>
            <a:endParaRPr/>
          </a:p>
          <a:p>
            <a:pPr indent="-342900" lvl="0" marL="457200" rtl="0" algn="l">
              <a:lnSpc>
                <a:spcPct val="150000"/>
              </a:lnSpc>
              <a:spcBef>
                <a:spcPts val="0"/>
              </a:spcBef>
              <a:spcAft>
                <a:spcPts val="0"/>
              </a:spcAft>
              <a:buSzPts val="1800"/>
              <a:buChar char="●"/>
            </a:pPr>
            <a:r>
              <a:rPr lang="en-GB"/>
              <a:t>Yazılım tek paket olarak üretime çıkıyor ve bu sırada kesintiler olup diğer paydaşlar da bundan etkileniyorsa,</a:t>
            </a:r>
            <a:endParaRPr/>
          </a:p>
          <a:p>
            <a:pPr indent="-342900" lvl="0" marL="457200" rtl="0" algn="l">
              <a:lnSpc>
                <a:spcPct val="150000"/>
              </a:lnSpc>
              <a:spcBef>
                <a:spcPts val="0"/>
              </a:spcBef>
              <a:spcAft>
                <a:spcPts val="0"/>
              </a:spcAft>
              <a:buSzPts val="1800"/>
              <a:buChar char="●"/>
            </a:pPr>
            <a:r>
              <a:rPr lang="en-GB"/>
              <a:t>Bir katmandaki hata diğerlerini de etkiliyorsa,</a:t>
            </a:r>
            <a:endParaRPr/>
          </a:p>
          <a:p>
            <a:pPr indent="-342900" lvl="0" marL="457200" rtl="0" algn="l">
              <a:lnSpc>
                <a:spcPct val="150000"/>
              </a:lnSpc>
              <a:spcBef>
                <a:spcPts val="0"/>
              </a:spcBef>
              <a:spcAft>
                <a:spcPts val="0"/>
              </a:spcAft>
              <a:buSzPts val="1800"/>
              <a:buChar char="●"/>
            </a:pPr>
            <a:r>
              <a:rPr lang="en-GB"/>
              <a:t>Basit bir sınıf değişikliği </a:t>
            </a:r>
            <a:r>
              <a:rPr lang="en-GB">
                <a:highlight>
                  <a:schemeClr val="accent6"/>
                </a:highlight>
              </a:rPr>
              <a:t>yeniden dağıtım</a:t>
            </a:r>
            <a:r>
              <a:rPr lang="en-GB"/>
              <a:t>ı gerektiriyorsa,</a:t>
            </a:r>
            <a:endParaRPr/>
          </a:p>
          <a:p>
            <a:pPr indent="-342900" lvl="0" marL="457200" rtl="0" algn="l">
              <a:lnSpc>
                <a:spcPct val="150000"/>
              </a:lnSpc>
              <a:spcBef>
                <a:spcPts val="0"/>
              </a:spcBef>
              <a:spcAft>
                <a:spcPts val="0"/>
              </a:spcAft>
              <a:buSzPts val="1800"/>
              <a:buChar char="●"/>
            </a:pPr>
            <a:r>
              <a:rPr lang="en-GB">
                <a:highlight>
                  <a:schemeClr val="accent6"/>
                </a:highlight>
              </a:rPr>
              <a:t>Mean Time to Recovery</a:t>
            </a:r>
            <a:r>
              <a:rPr lang="en-GB"/>
              <a:t> süreleri dakikalar mertebesinde artıyorsa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aphicFrame>
        <p:nvGraphicFramePr>
          <p:cNvPr id="257" name="Google Shape;257;p34"/>
          <p:cNvGraphicFramePr/>
          <p:nvPr/>
        </p:nvGraphicFramePr>
        <p:xfrm>
          <a:off x="155225" y="449575"/>
          <a:ext cx="3000000" cy="3000000"/>
        </p:xfrm>
        <a:graphic>
          <a:graphicData uri="http://schemas.openxmlformats.org/drawingml/2006/table">
            <a:tbl>
              <a:tblPr>
                <a:noFill/>
                <a:tableStyleId>{6CE7A07D-B3F6-435F-80C8-8F71A2DAFC33}</a:tableStyleId>
              </a:tblPr>
              <a:tblGrid>
                <a:gridCol w="1006125"/>
                <a:gridCol w="978425"/>
                <a:gridCol w="978425"/>
                <a:gridCol w="978425"/>
                <a:gridCol w="978425"/>
                <a:gridCol w="978425"/>
                <a:gridCol w="978425"/>
                <a:gridCol w="978425"/>
                <a:gridCol w="1037425"/>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Layered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Pipeline</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Mikro Kernel</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Service Based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Event Driven</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Space Based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Service Oriented</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GB" sz="1000">
                          <a:latin typeface="Comfortaa"/>
                          <a:ea typeface="Comfortaa"/>
                          <a:cs typeface="Comfortaa"/>
                          <a:sym typeface="Comfortaa"/>
                        </a:rPr>
                        <a:t>Microservices</a:t>
                      </a:r>
                      <a:endParaRPr b="1" sz="1000">
                        <a:latin typeface="Comfortaa"/>
                        <a:ea typeface="Comfortaa"/>
                        <a:cs typeface="Comfortaa"/>
                        <a:sym typeface="Comfortaa"/>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Partition Type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 + 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 + 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Technical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Domain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Number of Quanta</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1...*</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Deployability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Elasticity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Evolutionary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Fault Tolerence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514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Modularity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Overall Cost</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Performance</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Reliability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Scalability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Simplicity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9550">
                <a:tc>
                  <a:txBody>
                    <a:bodyPr/>
                    <a:lstStyle/>
                    <a:p>
                      <a:pPr indent="0" lvl="0" marL="0" rtl="0" algn="l">
                        <a:lnSpc>
                          <a:spcPct val="115000"/>
                        </a:lnSpc>
                        <a:spcBef>
                          <a:spcPts val="0"/>
                        </a:spcBef>
                        <a:spcAft>
                          <a:spcPts val="0"/>
                        </a:spcAft>
                        <a:buNone/>
                      </a:pPr>
                      <a:r>
                        <a:rPr b="1" lang="en-GB" sz="1000">
                          <a:latin typeface="Comfortaa"/>
                          <a:ea typeface="Comfortaa"/>
                          <a:cs typeface="Comfortaa"/>
                          <a:sym typeface="Comfortaa"/>
                        </a:rPr>
                        <a:t>Testability</a:t>
                      </a:r>
                      <a:endParaRPr b="1"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4000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GB" sz="2400">
                          <a:latin typeface="Comfortaa"/>
                          <a:ea typeface="Comfortaa"/>
                          <a:cs typeface="Comfortaa"/>
                          <a:sym typeface="Comfortaa"/>
                        </a:rPr>
                        <a:t>Monolithic Styles</a:t>
                      </a:r>
                      <a:endParaRPr b="1" sz="24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hMerge="1"/>
                <a:tc hMerge="1"/>
                <a:tc gridSpan="5">
                  <a:txBody>
                    <a:bodyPr/>
                    <a:lstStyle/>
                    <a:p>
                      <a:pPr indent="0" lvl="0" marL="0" rtl="0" algn="ctr">
                        <a:lnSpc>
                          <a:spcPct val="115000"/>
                        </a:lnSpc>
                        <a:spcBef>
                          <a:spcPts val="0"/>
                        </a:spcBef>
                        <a:spcAft>
                          <a:spcPts val="0"/>
                        </a:spcAft>
                        <a:buNone/>
                      </a:pPr>
                      <a:r>
                        <a:rPr b="1" lang="en-GB" sz="2400">
                          <a:latin typeface="Comfortaa"/>
                          <a:ea typeface="Comfortaa"/>
                          <a:cs typeface="Comfortaa"/>
                          <a:sym typeface="Comfortaa"/>
                        </a:rPr>
                        <a:t>Distributed Styles</a:t>
                      </a:r>
                      <a:endParaRPr b="1" sz="24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hMerge="1"/>
                <a:tc hMerge="1"/>
                <a:tc hMerge="1"/>
              </a:tr>
            </a:tbl>
          </a:graphicData>
        </a:graphic>
      </p:graphicFrame>
      <p:sp>
        <p:nvSpPr>
          <p:cNvPr id="258" name="Google Shape;258;p34"/>
          <p:cNvSpPr txBox="1"/>
          <p:nvPr/>
        </p:nvSpPr>
        <p:spPr>
          <a:xfrm>
            <a:off x="4120050" y="4754750"/>
            <a:ext cx="486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latin typeface="Comfortaa"/>
                <a:ea typeface="Comfortaa"/>
                <a:cs typeface="Comfortaa"/>
                <a:sym typeface="Comfortaa"/>
              </a:rPr>
              <a:t>* </a:t>
            </a:r>
            <a:r>
              <a:rPr i="1" lang="en-GB" sz="1000">
                <a:latin typeface="Comfortaa"/>
                <a:ea typeface="Comfortaa"/>
                <a:cs typeface="Comfortaa"/>
                <a:sym typeface="Comfortaa"/>
              </a:rPr>
              <a:t>Richards &amp; Ford, Fundamentals of Software Architecture, O’Reilly</a:t>
            </a:r>
            <a:endParaRPr i="1" sz="10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2"/>
                </a:solidFill>
              </a:rPr>
              <a:t>Legacy Sistemler için</a:t>
            </a:r>
            <a:endParaRPr>
              <a:solidFill>
                <a:schemeClr val="dk2"/>
              </a:solidFill>
            </a:endParaRPr>
          </a:p>
          <a:p>
            <a:pPr indent="0" lvl="0" marL="0" rtl="0" algn="l">
              <a:spcBef>
                <a:spcPts val="0"/>
              </a:spcBef>
              <a:spcAft>
                <a:spcPts val="0"/>
              </a:spcAft>
              <a:buNone/>
            </a:pPr>
            <a:r>
              <a:rPr lang="en-GB">
                <a:solidFill>
                  <a:schemeClr val="dk2"/>
                </a:solidFill>
              </a:rPr>
              <a:t>Verimli</a:t>
            </a:r>
            <a:endParaRPr>
              <a:solidFill>
                <a:schemeClr val="dk2"/>
              </a:solidFill>
            </a:endParaRPr>
          </a:p>
          <a:p>
            <a:pPr indent="0" lvl="0" marL="0" rtl="0" algn="l">
              <a:spcBef>
                <a:spcPts val="0"/>
              </a:spcBef>
              <a:spcAft>
                <a:spcPts val="0"/>
              </a:spcAft>
              <a:buNone/>
            </a:pPr>
            <a:r>
              <a:rPr lang="en-GB">
                <a:solidFill>
                  <a:schemeClr val="dk2"/>
                </a:solidFill>
              </a:rPr>
              <a:t>Dokunuşlar</a:t>
            </a:r>
            <a:endParaRPr>
              <a:solidFill>
                <a:schemeClr val="dk2"/>
              </a:solidFill>
            </a:endParaRPr>
          </a:p>
        </p:txBody>
      </p:sp>
      <p:sp>
        <p:nvSpPr>
          <p:cNvPr id="264" name="Google Shape;264;p35"/>
          <p:cNvSpPr txBox="1"/>
          <p:nvPr>
            <p:ph idx="1" type="body"/>
          </p:nvPr>
        </p:nvSpPr>
        <p:spPr>
          <a:xfrm>
            <a:off x="3539325" y="593900"/>
            <a:ext cx="5090400" cy="402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GB" sz="1500"/>
              <a:t>Encapsulate:</a:t>
            </a:r>
            <a:r>
              <a:rPr lang="en-GB" sz="1500"/>
              <a:t> Tüm sistem detaylarını izole edecek şekilde API’lere ve Container’lara geçmek.</a:t>
            </a:r>
            <a:endParaRPr sz="1500"/>
          </a:p>
          <a:p>
            <a:pPr indent="-323850" lvl="0" marL="457200" rtl="0" algn="l">
              <a:spcBef>
                <a:spcPts val="0"/>
              </a:spcBef>
              <a:spcAft>
                <a:spcPts val="0"/>
              </a:spcAft>
              <a:buSzPts val="1500"/>
              <a:buChar char="●"/>
            </a:pPr>
            <a:r>
              <a:rPr b="1" lang="en-GB" sz="1500"/>
              <a:t>Repair: </a:t>
            </a:r>
            <a:r>
              <a:rPr lang="en-GB" sz="1500"/>
              <a:t>S</a:t>
            </a:r>
            <a:r>
              <a:rPr lang="en-GB" sz="1500"/>
              <a:t>adece bug’lar ile uğraşıp bakım yapmak.</a:t>
            </a:r>
            <a:endParaRPr sz="1500"/>
          </a:p>
          <a:p>
            <a:pPr indent="-323850" lvl="0" marL="457200" rtl="0" algn="l">
              <a:spcBef>
                <a:spcPts val="0"/>
              </a:spcBef>
              <a:spcAft>
                <a:spcPts val="0"/>
              </a:spcAft>
              <a:buSzPts val="1500"/>
              <a:buChar char="●"/>
            </a:pPr>
            <a:r>
              <a:rPr b="1" lang="en-GB" sz="1500"/>
              <a:t>Replatform: </a:t>
            </a:r>
            <a:r>
              <a:rPr lang="en-GB" sz="1500"/>
              <a:t> Yeni donanımlara geçerek sistemi hızlandırmak.</a:t>
            </a:r>
            <a:endParaRPr sz="1500"/>
          </a:p>
          <a:p>
            <a:pPr indent="-323850" lvl="0" marL="457200" rtl="0" algn="l">
              <a:spcBef>
                <a:spcPts val="0"/>
              </a:spcBef>
              <a:spcAft>
                <a:spcPts val="0"/>
              </a:spcAft>
              <a:buSzPts val="1500"/>
              <a:buChar char="●"/>
            </a:pPr>
            <a:r>
              <a:rPr b="1" lang="en-GB" sz="1500"/>
              <a:t>Rebuild :</a:t>
            </a:r>
            <a:r>
              <a:rPr lang="en-GB" sz="1500"/>
              <a:t> Build aşamalarını optimize etmek.</a:t>
            </a:r>
            <a:endParaRPr sz="1500"/>
          </a:p>
          <a:p>
            <a:pPr indent="-323850" lvl="0" marL="457200" rtl="0" algn="l">
              <a:spcBef>
                <a:spcPts val="0"/>
              </a:spcBef>
              <a:spcAft>
                <a:spcPts val="0"/>
              </a:spcAft>
              <a:buSzPts val="1500"/>
              <a:buChar char="●"/>
            </a:pPr>
            <a:r>
              <a:rPr b="1" lang="en-GB" sz="1500"/>
              <a:t>Re-Architect</a:t>
            </a:r>
            <a:r>
              <a:rPr b="1" lang="en-GB" sz="1500"/>
              <a:t>: </a:t>
            </a:r>
            <a:r>
              <a:rPr lang="en-GB" sz="1500"/>
              <a:t>Yeni bir teknolojik platforma adapte etmeye çalışmak.</a:t>
            </a:r>
            <a:endParaRPr sz="1500"/>
          </a:p>
          <a:p>
            <a:pPr indent="-323850" lvl="0" marL="457200" rtl="0" algn="l">
              <a:spcBef>
                <a:spcPts val="0"/>
              </a:spcBef>
              <a:spcAft>
                <a:spcPts val="0"/>
              </a:spcAft>
              <a:buSzPts val="1500"/>
              <a:buChar char="●"/>
            </a:pPr>
            <a:r>
              <a:rPr b="1" lang="en-GB" sz="1500"/>
              <a:t>Rehost: </a:t>
            </a:r>
            <a:r>
              <a:rPr lang="en-GB" sz="1500"/>
              <a:t>Mainframe gibi parçaları bulut servis sağlayıcılarına taşımak.</a:t>
            </a:r>
            <a:endParaRPr sz="1500"/>
          </a:p>
          <a:p>
            <a:pPr indent="-323850" lvl="0" marL="457200" rtl="0" algn="l">
              <a:spcBef>
                <a:spcPts val="0"/>
              </a:spcBef>
              <a:spcAft>
                <a:spcPts val="0"/>
              </a:spcAft>
              <a:buSzPts val="1500"/>
              <a:buChar char="●"/>
            </a:pPr>
            <a:r>
              <a:rPr b="1" lang="en-GB" sz="1500"/>
              <a:t>Replace: </a:t>
            </a:r>
            <a:r>
              <a:rPr lang="en-GB" sz="1500"/>
              <a:t>Çözümü Software as a Service ile değiştirmek.</a:t>
            </a:r>
            <a:endParaRPr sz="1500"/>
          </a:p>
          <a:p>
            <a:pPr indent="-323850" lvl="0" marL="457200" rtl="0" algn="l">
              <a:spcBef>
                <a:spcPts val="0"/>
              </a:spcBef>
              <a:spcAft>
                <a:spcPts val="0"/>
              </a:spcAft>
              <a:buSzPts val="1500"/>
              <a:buChar char="●"/>
            </a:pPr>
            <a:r>
              <a:rPr b="1" lang="en-GB" sz="1500"/>
              <a:t>Refactor:</a:t>
            </a:r>
            <a:r>
              <a:rPr lang="en-GB" sz="1500"/>
              <a:t> Teknik borçları azaltıp olası hataların önüne geçmek.</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aphicFrame>
        <p:nvGraphicFramePr>
          <p:cNvPr id="269" name="Google Shape;269;p36"/>
          <p:cNvGraphicFramePr/>
          <p:nvPr/>
        </p:nvGraphicFramePr>
        <p:xfrm>
          <a:off x="152400" y="152400"/>
          <a:ext cx="3000000" cy="3000000"/>
        </p:xfrm>
        <a:graphic>
          <a:graphicData uri="http://schemas.openxmlformats.org/drawingml/2006/table">
            <a:tbl>
              <a:tblPr>
                <a:noFill/>
                <a:tableStyleId>{6CE7A07D-B3F6-435F-80C8-8F71A2DAFC33}</a:tableStyleId>
              </a:tblPr>
              <a:tblGrid>
                <a:gridCol w="1333500"/>
                <a:gridCol w="1085850"/>
                <a:gridCol w="1647825"/>
                <a:gridCol w="952500"/>
                <a:gridCol w="1162050"/>
                <a:gridCol w="847725"/>
                <a:gridCol w="1866900"/>
              </a:tblGrid>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CAST(1998)</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Jenkins, Maven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 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Efficiency, Changeability, Robustness, Transferability,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Sonargraph(2006)</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Computation of several metrics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Eclipse, Gradle, IntelliJ Jenkins, Maven, VS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NDepend (2007)</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Estimated man-time to fix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Azure, Jenkins, VS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 Robustness,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SonarQube (2007)</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Eclipse, IntelliJ, VS, Azure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API,GUI, CLI, CI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Reliability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Squore (2010)</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Changeability, Reliability, Efficiency, Portability, Security,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CodeMRI (2013</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Design</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Not estimated</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 Linux</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CLI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Efficiency, Robustness, Portability, Testability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 Inspector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 Design,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Effort needed to avoid high TD</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Github, Gitlab, Bitbucket Jenkins, Travis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API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Changeability, Portability, Testability, Maintainability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DV8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Architectural</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Number of affected files and lines of 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Windows, MAC</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Depends, Jenkins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Maintainability,Evolvability, Security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4350">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SymfonyInsight (2019)</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Code</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Time to remove issues</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Bağımsız</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Yok</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GUI,CI</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1000">
                          <a:latin typeface="Comfortaa"/>
                          <a:ea typeface="Comfortaa"/>
                          <a:cs typeface="Comfortaa"/>
                          <a:sym typeface="Comfortaa"/>
                        </a:rPr>
                        <a:t>Security, Maintainability, Reliability</a:t>
                      </a:r>
                      <a:endParaRPr sz="1000">
                        <a:latin typeface="Comfortaa"/>
                        <a:ea typeface="Comfortaa"/>
                        <a:cs typeface="Comfortaa"/>
                        <a:sym typeface="Comfortaa"/>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7"/>
          <p:cNvSpPr/>
          <p:nvPr/>
        </p:nvSpPr>
        <p:spPr>
          <a:xfrm>
            <a:off x="1800225" y="3390900"/>
            <a:ext cx="790800" cy="447900"/>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276" name="Google Shape;276;p37"/>
          <p:cNvPicPr preferRelativeResize="0"/>
          <p:nvPr/>
        </p:nvPicPr>
        <p:blipFill rotWithShape="1">
          <a:blip r:embed="rId3">
            <a:alphaModFix/>
          </a:blip>
          <a:srcRect b="0" l="0" r="0" t="999"/>
          <a:stretch/>
        </p:blipFill>
        <p:spPr>
          <a:xfrm>
            <a:off x="1514756" y="957994"/>
            <a:ext cx="6213524" cy="3798901"/>
          </a:xfrm>
          <a:prstGeom prst="rect">
            <a:avLst/>
          </a:prstGeom>
          <a:noFill/>
          <a:ln cap="flat" cmpd="sng" w="9525">
            <a:solidFill>
              <a:srgbClr val="C00000"/>
            </a:solidFill>
            <a:prstDash val="solid"/>
            <a:round/>
            <a:headEnd len="sm" w="sm" type="none"/>
            <a:tailEnd len="sm" w="sm" type="none"/>
          </a:ln>
        </p:spPr>
      </p:pic>
      <p:sp>
        <p:nvSpPr>
          <p:cNvPr id="277" name="Google Shape;277;p37"/>
          <p:cNvSpPr/>
          <p:nvPr/>
        </p:nvSpPr>
        <p:spPr>
          <a:xfrm>
            <a:off x="1681163" y="3947283"/>
            <a:ext cx="1072200" cy="631500"/>
          </a:xfrm>
          <a:prstGeom prst="rect">
            <a:avLst/>
          </a:prstGeom>
          <a:noFill/>
          <a:ln cap="flat" cmpd="sng" w="381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37"/>
          <p:cNvSpPr txBox="1"/>
          <p:nvPr>
            <p:ph idx="4294967295" type="title"/>
          </p:nvPr>
        </p:nvSpPr>
        <p:spPr>
          <a:xfrm>
            <a:off x="464649" y="361100"/>
            <a:ext cx="8408400" cy="558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lt1"/>
              </a:buClr>
              <a:buSzPts val="2400"/>
              <a:buFont typeface="Calibri"/>
              <a:buNone/>
            </a:pPr>
            <a:r>
              <a:rPr lang="en-GB" sz="2400">
                <a:solidFill>
                  <a:srgbClr val="000000"/>
                </a:solidFill>
              </a:rPr>
              <a:t>SonarQube ile Bulgu Analizi</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8"/>
          <p:cNvPicPr preferRelativeResize="0"/>
          <p:nvPr/>
        </p:nvPicPr>
        <p:blipFill>
          <a:blip r:embed="rId3">
            <a:alphaModFix/>
          </a:blip>
          <a:stretch>
            <a:fillRect/>
          </a:stretch>
        </p:blipFill>
        <p:spPr>
          <a:xfrm>
            <a:off x="246459" y="342900"/>
            <a:ext cx="8651081" cy="445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nvSpPr>
        <p:spPr>
          <a:xfrm>
            <a:off x="0" y="367975"/>
            <a:ext cx="5487000" cy="4402800"/>
          </a:xfrm>
          <a:prstGeom prst="rect">
            <a:avLst/>
          </a:prstGeom>
          <a:noFill/>
          <a:ln>
            <a:noFill/>
          </a:ln>
        </p:spPr>
        <p:txBody>
          <a:bodyPr anchorCtr="0" anchor="t" bIns="68575" lIns="68575" spcFirstLastPara="1" rIns="68575" wrap="square" tIns="68575">
            <a:noAutofit/>
          </a:bodyPr>
          <a:lstStyle/>
          <a:p>
            <a:pPr indent="-266700" lvl="0" marL="342900" rtl="0" algn="l">
              <a:lnSpc>
                <a:spcPct val="115000"/>
              </a:lnSpc>
              <a:spcBef>
                <a:spcPts val="200"/>
              </a:spcBef>
              <a:spcAft>
                <a:spcPts val="0"/>
              </a:spcAft>
              <a:buClr>
                <a:schemeClr val="accent2"/>
              </a:buClr>
              <a:buSzPts val="1600"/>
              <a:buFont typeface="Roboto Mono"/>
              <a:buChar char="●"/>
            </a:pPr>
            <a:r>
              <a:rPr lang="en-GB" sz="1600">
                <a:solidFill>
                  <a:srgbClr val="00B050"/>
                </a:solidFill>
                <a:latin typeface="Roboto Mono"/>
                <a:ea typeface="Roboto Mono"/>
                <a:cs typeface="Roboto Mono"/>
                <a:sym typeface="Roboto Mono"/>
              </a:rPr>
              <a:t>1976:</a:t>
            </a:r>
            <a:r>
              <a:rPr lang="en-GB" sz="1600">
                <a:solidFill>
                  <a:schemeClr val="accent2"/>
                </a:solidFill>
                <a:latin typeface="Roboto Mono"/>
                <a:ea typeface="Roboto Mono"/>
                <a:cs typeface="Roboto Mono"/>
                <a:sym typeface="Roboto Mono"/>
              </a:rPr>
              <a:t> </a:t>
            </a:r>
            <a:r>
              <a:rPr lang="en-GB" sz="1600">
                <a:latin typeface="Roboto Mono"/>
                <a:ea typeface="Roboto Mono"/>
                <a:cs typeface="Roboto Mono"/>
                <a:sym typeface="Roboto Mono"/>
              </a:rPr>
              <a:t>İstanbul’da dünyaya geldim. </a:t>
            </a:r>
            <a:r>
              <a:rPr i="1" lang="en-GB" sz="1600">
                <a:latin typeface="Roboto Mono"/>
                <a:ea typeface="Roboto Mono"/>
                <a:cs typeface="Roboto Mono"/>
                <a:sym typeface="Roboto Mono"/>
              </a:rPr>
              <a:t>Bilemezdim yazılımcı olacağımı :D</a:t>
            </a:r>
            <a:endParaRPr i="1"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FF00FF"/>
                </a:solidFill>
                <a:latin typeface="Roboto Mono"/>
                <a:ea typeface="Roboto Mono"/>
                <a:cs typeface="Roboto Mono"/>
                <a:sym typeface="Roboto Mono"/>
              </a:rPr>
              <a:t>1984:</a:t>
            </a:r>
            <a:r>
              <a:rPr lang="en-GB" sz="1600">
                <a:latin typeface="Roboto Mono"/>
                <a:ea typeface="Roboto Mono"/>
                <a:cs typeface="Roboto Mono"/>
                <a:sym typeface="Roboto Mono"/>
              </a:rPr>
              <a:t> Atari’de ilk bilgisayar oyunumu oynadım.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00FF"/>
                </a:solidFill>
                <a:latin typeface="Roboto Mono"/>
                <a:ea typeface="Roboto Mono"/>
                <a:cs typeface="Roboto Mono"/>
                <a:sym typeface="Roboto Mono"/>
              </a:rPr>
              <a:t>1996:</a:t>
            </a:r>
            <a:r>
              <a:rPr lang="en-GB" sz="1600">
                <a:latin typeface="Roboto Mono"/>
                <a:ea typeface="Roboto Mono"/>
                <a:cs typeface="Roboto Mono"/>
                <a:sym typeface="Roboto Mono"/>
              </a:rPr>
              <a:t> Delphi ile ilk paramı kazandım.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A64D79"/>
                </a:solidFill>
                <a:latin typeface="Roboto Mono"/>
                <a:ea typeface="Roboto Mono"/>
                <a:cs typeface="Roboto Mono"/>
                <a:sym typeface="Roboto Mono"/>
              </a:rPr>
              <a:t>1999:</a:t>
            </a:r>
            <a:r>
              <a:rPr lang="en-GB" sz="1600">
                <a:latin typeface="Roboto Mono"/>
                <a:ea typeface="Roboto Mono"/>
                <a:cs typeface="Roboto Mono"/>
                <a:sym typeface="Roboto Mono"/>
              </a:rPr>
              <a:t> Y.T.Ü. Matematik Mühendisliğini bitirdim.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A64D79"/>
                </a:solidFill>
                <a:latin typeface="Roboto Mono"/>
                <a:ea typeface="Roboto Mono"/>
                <a:cs typeface="Roboto Mono"/>
                <a:sym typeface="Roboto Mono"/>
              </a:rPr>
              <a:t>1999:</a:t>
            </a:r>
            <a:r>
              <a:rPr lang="en-GB" sz="1600">
                <a:latin typeface="Roboto Mono"/>
                <a:ea typeface="Roboto Mono"/>
                <a:cs typeface="Roboto Mono"/>
                <a:sym typeface="Roboto Mono"/>
              </a:rPr>
              <a:t> Bilgi İşlem Sorumlusu olarak işe başladım.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E69138"/>
                </a:solidFill>
                <a:latin typeface="Roboto Mono"/>
                <a:ea typeface="Roboto Mono"/>
                <a:cs typeface="Roboto Mono"/>
                <a:sym typeface="Roboto Mono"/>
              </a:rPr>
              <a:t>2003:</a:t>
            </a:r>
            <a:r>
              <a:rPr lang="en-GB" sz="1600">
                <a:latin typeface="Roboto Mono"/>
                <a:ea typeface="Roboto Mono"/>
                <a:cs typeface="Roboto Mono"/>
                <a:sym typeface="Roboto Mono"/>
              </a:rPr>
              <a:t> Blogumdan ilk yazımı paylaştım.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4A86E8"/>
                </a:solidFill>
                <a:latin typeface="Roboto Mono"/>
                <a:ea typeface="Roboto Mono"/>
                <a:cs typeface="Roboto Mono"/>
                <a:sym typeface="Roboto Mono"/>
              </a:rPr>
              <a:t>2023: </a:t>
            </a:r>
            <a:r>
              <a:rPr lang="en-GB" sz="1600">
                <a:latin typeface="Roboto Mono"/>
                <a:ea typeface="Roboto Mono"/>
                <a:cs typeface="Roboto Mono"/>
                <a:sym typeface="Roboto Mono"/>
              </a:rPr>
              <a:t>Şu ana kadar</a:t>
            </a:r>
            <a:r>
              <a:rPr lang="en-GB" sz="1600">
                <a:solidFill>
                  <a:srgbClr val="4A86E8"/>
                </a:solidFill>
                <a:latin typeface="Roboto Mono"/>
                <a:ea typeface="Roboto Mono"/>
                <a:cs typeface="Roboto Mono"/>
                <a:sym typeface="Roboto Mono"/>
              </a:rPr>
              <a:t> </a:t>
            </a:r>
            <a:r>
              <a:rPr lang="en-GB" sz="1600">
                <a:solidFill>
                  <a:srgbClr val="0070C0"/>
                </a:solidFill>
                <a:latin typeface="Roboto Mono"/>
                <a:ea typeface="Roboto Mono"/>
                <a:cs typeface="Roboto Mono"/>
                <a:sym typeface="Roboto Mono"/>
              </a:rPr>
              <a:t>7 farklı şirkette</a:t>
            </a:r>
            <a:r>
              <a:rPr lang="en-GB" sz="1600">
                <a:latin typeface="Roboto Mono"/>
                <a:ea typeface="Roboto Mono"/>
                <a:cs typeface="Roboto Mono"/>
                <a:sym typeface="Roboto Mono"/>
              </a:rPr>
              <a:t> çalıştım.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B0F0"/>
                </a:solidFill>
                <a:latin typeface="Roboto Mono"/>
                <a:ea typeface="Roboto Mono"/>
                <a:cs typeface="Roboto Mono"/>
                <a:sym typeface="Roboto Mono"/>
              </a:rPr>
              <a:t>2023: Doğuş Teknoloji’de</a:t>
            </a:r>
            <a:r>
              <a:rPr lang="en-GB" sz="1600">
                <a:latin typeface="Roboto Mono"/>
                <a:ea typeface="Roboto Mono"/>
                <a:cs typeface="Roboto Mono"/>
                <a:sym typeface="Roboto Mono"/>
              </a:rPr>
              <a:t> 5nci yılım.</a:t>
            </a:r>
            <a:endParaRPr sz="1600">
              <a:latin typeface="Roboto Mono"/>
              <a:ea typeface="Roboto Mono"/>
              <a:cs typeface="Roboto Mono"/>
              <a:sym typeface="Roboto Mono"/>
            </a:endParaRPr>
          </a:p>
          <a:p>
            <a:pPr indent="-266700" lvl="0" marL="342900" rtl="0" algn="l">
              <a:lnSpc>
                <a:spcPct val="115000"/>
              </a:lnSpc>
              <a:spcBef>
                <a:spcPts val="0"/>
              </a:spcBef>
              <a:spcAft>
                <a:spcPts val="0"/>
              </a:spcAft>
              <a:buSzPts val="1600"/>
              <a:buFont typeface="Roboto Mono"/>
              <a:buChar char="●"/>
            </a:pPr>
            <a:r>
              <a:rPr lang="en-GB" sz="1600">
                <a:solidFill>
                  <a:srgbClr val="00B050"/>
                </a:solidFill>
                <a:latin typeface="Roboto Mono"/>
                <a:ea typeface="Roboto Mono"/>
                <a:cs typeface="Roboto Mono"/>
                <a:sym typeface="Roboto Mono"/>
              </a:rPr>
              <a:t>Son 15 yılda</a:t>
            </a:r>
            <a:r>
              <a:rPr lang="en-GB" sz="1600">
                <a:latin typeface="Roboto Mono"/>
                <a:ea typeface="Roboto Mono"/>
                <a:cs typeface="Roboto Mono"/>
                <a:sym typeface="Roboto Mono"/>
              </a:rPr>
              <a:t> çalıştığım 3 şirket çevik metodoloji dönüşümü geçirdi.</a:t>
            </a:r>
            <a:endParaRPr sz="1600">
              <a:latin typeface="Roboto Mono"/>
              <a:ea typeface="Roboto Mono"/>
              <a:cs typeface="Roboto Mono"/>
              <a:sym typeface="Roboto Mono"/>
            </a:endParaRPr>
          </a:p>
        </p:txBody>
      </p:sp>
      <p:pic>
        <p:nvPicPr>
          <p:cNvPr id="111" name="Google Shape;111;p21"/>
          <p:cNvPicPr preferRelativeResize="0"/>
          <p:nvPr/>
        </p:nvPicPr>
        <p:blipFill>
          <a:blip r:embed="rId3">
            <a:alphaModFix/>
          </a:blip>
          <a:stretch>
            <a:fillRect/>
          </a:stretch>
        </p:blipFill>
        <p:spPr>
          <a:xfrm>
            <a:off x="5364600" y="152400"/>
            <a:ext cx="3626999" cy="45262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Popüler İhlaller</a:t>
            </a:r>
            <a:endParaRPr/>
          </a:p>
        </p:txBody>
      </p:sp>
      <p:sp>
        <p:nvSpPr>
          <p:cNvPr id="290" name="Google Shape;290;p39"/>
          <p:cNvSpPr txBox="1"/>
          <p:nvPr>
            <p:ph idx="1" type="body"/>
          </p:nvPr>
        </p:nvSpPr>
        <p:spPr>
          <a:xfrm>
            <a:off x="311700" y="1152475"/>
            <a:ext cx="8520600" cy="3933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Refactor this method to reduce its Cognitive Complexity from 254 to the 10 allowed.</a:t>
            </a:r>
            <a:endParaRPr/>
          </a:p>
          <a:p>
            <a:pPr indent="-342900" lvl="0" marL="457200" rtl="0" algn="l">
              <a:spcBef>
                <a:spcPts val="0"/>
              </a:spcBef>
              <a:spcAft>
                <a:spcPts val="0"/>
              </a:spcAft>
              <a:buSzPts val="1800"/>
              <a:buChar char="●"/>
            </a:pPr>
            <a:r>
              <a:rPr lang="en-GB"/>
              <a:t>Method has n parameters, which is greater than the 7 authorized.</a:t>
            </a:r>
            <a:endParaRPr/>
          </a:p>
          <a:p>
            <a:pPr indent="-342900" lvl="0" marL="457200" rtl="0" algn="l">
              <a:spcBef>
                <a:spcPts val="0"/>
              </a:spcBef>
              <a:spcAft>
                <a:spcPts val="0"/>
              </a:spcAft>
              <a:buSzPts val="1800"/>
              <a:buChar char="●"/>
            </a:pPr>
            <a:r>
              <a:rPr lang="en-GB"/>
              <a:t>Remove this useless assignment to local variable 'data'.</a:t>
            </a:r>
            <a:endParaRPr/>
          </a:p>
          <a:p>
            <a:pPr indent="-342900" lvl="0" marL="457200" rtl="0" algn="l">
              <a:spcBef>
                <a:spcPts val="0"/>
              </a:spcBef>
              <a:spcAft>
                <a:spcPts val="0"/>
              </a:spcAft>
              <a:buSzPts val="1800"/>
              <a:buChar char="●"/>
            </a:pPr>
            <a:r>
              <a:rPr lang="en-GB"/>
              <a:t>Remove the unused local variable 'data'.</a:t>
            </a:r>
            <a:endParaRPr/>
          </a:p>
          <a:p>
            <a:pPr indent="-342900" lvl="0" marL="457200" rtl="0" algn="l">
              <a:spcBef>
                <a:spcPts val="0"/>
              </a:spcBef>
              <a:spcAft>
                <a:spcPts val="0"/>
              </a:spcAft>
              <a:buSzPts val="1800"/>
              <a:buChar char="●"/>
            </a:pPr>
            <a:r>
              <a:rPr lang="en-GB"/>
              <a:t>Change return type to 'void'; not a single caller uses the returned value.</a:t>
            </a:r>
            <a:endParaRPr/>
          </a:p>
          <a:p>
            <a:pPr indent="-342900" lvl="0" marL="457200" rtl="0" algn="l">
              <a:spcBef>
                <a:spcPts val="0"/>
              </a:spcBef>
              <a:spcAft>
                <a:spcPts val="0"/>
              </a:spcAft>
              <a:buSzPts val="1800"/>
              <a:buChar char="●"/>
            </a:pPr>
            <a:r>
              <a:rPr lang="en-GB"/>
              <a:t>Change this code to use a stronger protocol.</a:t>
            </a:r>
            <a:endParaRPr/>
          </a:p>
          <a:p>
            <a:pPr indent="-342900" lvl="0" marL="457200" rtl="0" algn="l">
              <a:spcBef>
                <a:spcPts val="0"/>
              </a:spcBef>
              <a:spcAft>
                <a:spcPts val="0"/>
              </a:spcAft>
              <a:buSzPts val="1800"/>
              <a:buChar char="●"/>
            </a:pPr>
            <a:r>
              <a:rPr lang="en-GB"/>
              <a:t>Merge this if statement with the enclosing one.</a:t>
            </a:r>
            <a:endParaRPr/>
          </a:p>
          <a:p>
            <a:pPr indent="-342900" lvl="0" marL="457200" rtl="0" algn="l">
              <a:spcBef>
                <a:spcPts val="0"/>
              </a:spcBef>
              <a:spcAft>
                <a:spcPts val="0"/>
              </a:spcAft>
              <a:buSzPts val="1800"/>
              <a:buChar char="●"/>
            </a:pPr>
            <a:r>
              <a:rPr lang="en-GB"/>
              <a:t>Make this method private or simplify its parameters to not use multidimensional/jagged arrays.</a:t>
            </a:r>
            <a:endParaRPr/>
          </a:p>
          <a:p>
            <a:pPr indent="-342900" lvl="0" marL="457200" rtl="0" algn="l">
              <a:spcBef>
                <a:spcPts val="0"/>
              </a:spcBef>
              <a:spcAft>
                <a:spcPts val="0"/>
              </a:spcAft>
              <a:buSzPts val="1800"/>
              <a:buChar char="●"/>
            </a:pPr>
            <a:r>
              <a:rPr lang="en-GB"/>
              <a:t>Consider reworking this 'switch' to reduce the number of 'case's from 41 to at most 30.</a:t>
            </a:r>
            <a:endParaRPr/>
          </a:p>
          <a:p>
            <a:pPr indent="-342900" lvl="0" marL="457200" rtl="0" algn="l">
              <a:spcBef>
                <a:spcPts val="0"/>
              </a:spcBef>
              <a:spcAft>
                <a:spcPts val="0"/>
              </a:spcAft>
              <a:buSzPts val="1800"/>
              <a:buChar char="●"/>
            </a:pPr>
            <a:r>
              <a:rPr lang="en-GB"/>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0"/>
          <p:cNvPicPr preferRelativeResize="0"/>
          <p:nvPr/>
        </p:nvPicPr>
        <p:blipFill rotWithShape="1">
          <a:blip r:embed="rId3">
            <a:alphaModFix/>
          </a:blip>
          <a:srcRect b="0" l="22448" r="22448" t="0"/>
          <a:stretch/>
        </p:blipFill>
        <p:spPr>
          <a:xfrm>
            <a:off x="0" y="0"/>
            <a:ext cx="4280448" cy="5143501"/>
          </a:xfrm>
          <a:prstGeom prst="rect">
            <a:avLst/>
          </a:prstGeom>
          <a:noFill/>
          <a:ln>
            <a:noFill/>
          </a:ln>
        </p:spPr>
      </p:pic>
      <p:sp>
        <p:nvSpPr>
          <p:cNvPr id="296" name="Google Shape;296;p40"/>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Temiz Kod Kriterleri?</a:t>
            </a:r>
            <a:endParaRPr/>
          </a:p>
        </p:txBody>
      </p:sp>
      <p:sp>
        <p:nvSpPr>
          <p:cNvPr id="297" name="Google Shape;297;p40"/>
          <p:cNvSpPr txBox="1"/>
          <p:nvPr>
            <p:ph idx="1" type="body"/>
          </p:nvPr>
        </p:nvSpPr>
        <p:spPr>
          <a:xfrm>
            <a:off x="4771875" y="2324775"/>
            <a:ext cx="3880800" cy="2170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Kolay Okunur</a:t>
            </a:r>
            <a:endParaRPr sz="2000"/>
          </a:p>
          <a:p>
            <a:pPr indent="-355600" lvl="0" marL="457200" rtl="0" algn="l">
              <a:spcBef>
                <a:spcPts val="0"/>
              </a:spcBef>
              <a:spcAft>
                <a:spcPts val="0"/>
              </a:spcAft>
              <a:buSzPts val="2000"/>
              <a:buChar char="●"/>
            </a:pPr>
            <a:r>
              <a:rPr lang="en-GB" sz="2000"/>
              <a:t>Bakımı kolaydır</a:t>
            </a:r>
            <a:endParaRPr sz="2000"/>
          </a:p>
          <a:p>
            <a:pPr indent="-355600" lvl="0" marL="457200" rtl="0" algn="l">
              <a:spcBef>
                <a:spcPts val="0"/>
              </a:spcBef>
              <a:spcAft>
                <a:spcPts val="0"/>
              </a:spcAft>
              <a:buSzPts val="2000"/>
              <a:buChar char="●"/>
            </a:pPr>
            <a:r>
              <a:rPr lang="en-GB" sz="2000"/>
              <a:t>Basittir</a:t>
            </a:r>
            <a:endParaRPr sz="2000"/>
          </a:p>
          <a:p>
            <a:pPr indent="-355600" lvl="0" marL="457200" rtl="0" algn="l">
              <a:spcBef>
                <a:spcPts val="0"/>
              </a:spcBef>
              <a:spcAft>
                <a:spcPts val="0"/>
              </a:spcAft>
              <a:buSzPts val="2000"/>
              <a:buChar char="●"/>
            </a:pPr>
            <a:r>
              <a:rPr lang="en-GB" sz="2000"/>
              <a:t>Test edilebilirdir</a:t>
            </a:r>
            <a:endParaRPr sz="2000"/>
          </a:p>
          <a:p>
            <a:pPr indent="-355600" lvl="0" marL="457200" rtl="0" algn="l">
              <a:spcBef>
                <a:spcPts val="0"/>
              </a:spcBef>
              <a:spcAft>
                <a:spcPts val="0"/>
              </a:spcAft>
              <a:buSzPts val="2000"/>
              <a:buChar char="●"/>
            </a:pPr>
            <a:r>
              <a:rPr lang="en-GB" sz="2000"/>
              <a:t>Tekrar etmez</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1"/>
          <p:cNvPicPr preferRelativeResize="0"/>
          <p:nvPr/>
        </p:nvPicPr>
        <p:blipFill>
          <a:blip r:embed="rId3">
            <a:alphaModFix/>
          </a:blip>
          <a:stretch>
            <a:fillRect/>
          </a:stretch>
        </p:blipFill>
        <p:spPr>
          <a:xfrm>
            <a:off x="373400" y="533400"/>
            <a:ext cx="2210793" cy="3253526"/>
          </a:xfrm>
          <a:prstGeom prst="rect">
            <a:avLst/>
          </a:prstGeom>
          <a:noFill/>
          <a:ln>
            <a:noFill/>
          </a:ln>
        </p:spPr>
      </p:pic>
      <p:pic>
        <p:nvPicPr>
          <p:cNvPr id="303" name="Google Shape;303;p41"/>
          <p:cNvPicPr preferRelativeResize="0"/>
          <p:nvPr/>
        </p:nvPicPr>
        <p:blipFill>
          <a:blip r:embed="rId4">
            <a:alphaModFix/>
          </a:blip>
          <a:stretch>
            <a:fillRect/>
          </a:stretch>
        </p:blipFill>
        <p:spPr>
          <a:xfrm>
            <a:off x="3308921" y="533400"/>
            <a:ext cx="2526154" cy="3253525"/>
          </a:xfrm>
          <a:prstGeom prst="rect">
            <a:avLst/>
          </a:prstGeom>
          <a:noFill/>
          <a:ln>
            <a:noFill/>
          </a:ln>
        </p:spPr>
      </p:pic>
      <p:pic>
        <p:nvPicPr>
          <p:cNvPr id="304" name="Google Shape;304;p41"/>
          <p:cNvPicPr preferRelativeResize="0"/>
          <p:nvPr/>
        </p:nvPicPr>
        <p:blipFill>
          <a:blip r:embed="rId5">
            <a:alphaModFix/>
          </a:blip>
          <a:stretch>
            <a:fillRect/>
          </a:stretch>
        </p:blipFill>
        <p:spPr>
          <a:xfrm>
            <a:off x="6242100" y="533400"/>
            <a:ext cx="2375750" cy="314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2"/>
          <p:cNvPicPr preferRelativeResize="0"/>
          <p:nvPr/>
        </p:nvPicPr>
        <p:blipFill rotWithShape="1">
          <a:blip r:embed="rId3">
            <a:alphaModFix/>
          </a:blip>
          <a:srcRect b="22606" l="0" r="0" t="22601"/>
          <a:stretch/>
        </p:blipFill>
        <p:spPr>
          <a:xfrm>
            <a:off x="0" y="0"/>
            <a:ext cx="6096301" cy="5143501"/>
          </a:xfrm>
          <a:prstGeom prst="rect">
            <a:avLst/>
          </a:prstGeom>
          <a:noFill/>
          <a:ln>
            <a:noFill/>
          </a:ln>
        </p:spPr>
      </p:pic>
      <p:sp>
        <p:nvSpPr>
          <p:cNvPr id="310" name="Google Shape;310;p42"/>
          <p:cNvSpPr txBox="1"/>
          <p:nvPr>
            <p:ph type="title"/>
          </p:nvPr>
        </p:nvSpPr>
        <p:spPr>
          <a:xfrm>
            <a:off x="6281725" y="679625"/>
            <a:ext cx="2683200" cy="1042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Teşekkürler</a:t>
            </a:r>
            <a:endParaRPr/>
          </a:p>
        </p:txBody>
      </p:sp>
      <p:sp>
        <p:nvSpPr>
          <p:cNvPr id="311" name="Google Shape;311;p42"/>
          <p:cNvSpPr txBox="1"/>
          <p:nvPr>
            <p:ph idx="1" type="body"/>
          </p:nvPr>
        </p:nvSpPr>
        <p:spPr>
          <a:xfrm>
            <a:off x="6281725" y="1798300"/>
            <a:ext cx="2585100" cy="130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1400"/>
              <a:t>www.buraksenyurt.com</a:t>
            </a:r>
            <a:endParaRPr sz="1400"/>
          </a:p>
          <a:p>
            <a:pPr indent="0" lvl="0" marL="0" rtl="0" algn="l">
              <a:spcBef>
                <a:spcPts val="1600"/>
              </a:spcBef>
              <a:spcAft>
                <a:spcPts val="0"/>
              </a:spcAft>
              <a:buNone/>
            </a:pPr>
            <a:r>
              <a:rPr lang="en-GB" sz="1400"/>
              <a:t>github.com/buraksenyurt</a:t>
            </a:r>
            <a:endParaRPr sz="1400"/>
          </a:p>
          <a:p>
            <a:pPr indent="0" lvl="0" marL="0" rtl="0" algn="l">
              <a:spcBef>
                <a:spcPts val="1600"/>
              </a:spcBef>
              <a:spcAft>
                <a:spcPts val="1600"/>
              </a:spcAft>
              <a:buNone/>
            </a:pPr>
            <a:r>
              <a:rPr lang="en-GB" sz="1400"/>
              <a:t>medium.com/@burakselyum</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Rakamlarla Teknik Borç</a:t>
            </a:r>
            <a:endParaRPr b="1">
              <a:latin typeface="Comfortaa"/>
              <a:ea typeface="Comfortaa"/>
              <a:cs typeface="Comfortaa"/>
              <a:sym typeface="Comfortaa"/>
            </a:endParaRPr>
          </a:p>
        </p:txBody>
      </p:sp>
      <p:sp>
        <p:nvSpPr>
          <p:cNvPr id="117" name="Google Shape;117;p22"/>
          <p:cNvSpPr txBox="1"/>
          <p:nvPr>
            <p:ph idx="1" type="body"/>
          </p:nvPr>
        </p:nvSpPr>
        <p:spPr>
          <a:xfrm>
            <a:off x="311700" y="1056275"/>
            <a:ext cx="8520600" cy="3813300"/>
          </a:xfrm>
          <a:prstGeom prst="rect">
            <a:avLst/>
          </a:prstGeom>
        </p:spPr>
        <p:txBody>
          <a:bodyPr anchorCtr="0" anchor="t" bIns="91425" lIns="91425" spcFirstLastPara="1" rIns="91425" wrap="square" tIns="91425">
            <a:normAutofit lnSpcReduction="10000"/>
          </a:bodyPr>
          <a:lstStyle/>
          <a:p>
            <a:pPr indent="-342900" lvl="0" marL="457200" rtl="0" algn="l">
              <a:lnSpc>
                <a:spcPct val="100000"/>
              </a:lnSpc>
              <a:spcBef>
                <a:spcPts val="0"/>
              </a:spcBef>
              <a:spcAft>
                <a:spcPts val="0"/>
              </a:spcAft>
              <a:buSzPts val="1800"/>
              <a:buChar char="●"/>
            </a:pPr>
            <a:r>
              <a:rPr lang="en-GB" sz="2100">
                <a:latin typeface="Comfortaa"/>
                <a:ea typeface="Comfortaa"/>
                <a:cs typeface="Comfortaa"/>
                <a:sym typeface="Comfortaa"/>
              </a:rPr>
              <a:t>1.31</a:t>
            </a:r>
            <a:r>
              <a:rPr lang="en-GB" sz="2100">
                <a:latin typeface="Comfortaa"/>
                <a:ea typeface="Comfortaa"/>
                <a:cs typeface="Comfortaa"/>
                <a:sym typeface="Comfortaa"/>
              </a:rPr>
              <a:t> Trilyon $ :</a:t>
            </a:r>
            <a:r>
              <a:rPr lang="en-GB" sz="1300">
                <a:latin typeface="Comfortaa"/>
                <a:ea typeface="Comfortaa"/>
                <a:cs typeface="Comfortaa"/>
                <a:sym typeface="Comfortaa"/>
              </a:rPr>
              <a:t> Sadece Birleşik Devletler’ de ciddi sorunlara yol açabilecek teknik borç düzeltme maliyeti 1.31 Trilyon dolar civarında </a:t>
            </a:r>
            <a:r>
              <a:rPr i="1" lang="en-GB" sz="1300">
                <a:latin typeface="Comfortaa"/>
                <a:ea typeface="Comfortaa"/>
                <a:cs typeface="Comfortaa"/>
                <a:sym typeface="Comfortaa"/>
              </a:rPr>
              <a:t>(CISQ)</a:t>
            </a:r>
            <a:endParaRPr i="1" sz="1300">
              <a:latin typeface="Comfortaa"/>
              <a:ea typeface="Comfortaa"/>
              <a:cs typeface="Comfortaa"/>
              <a:sym typeface="Comfortaa"/>
            </a:endParaRPr>
          </a:p>
          <a:p>
            <a:pPr indent="-317500" lvl="0" marL="457200" rtl="0" algn="l">
              <a:lnSpc>
                <a:spcPct val="100000"/>
              </a:lnSpc>
              <a:spcBef>
                <a:spcPts val="1200"/>
              </a:spcBef>
              <a:spcAft>
                <a:spcPts val="0"/>
              </a:spcAft>
              <a:buSzPts val="1400"/>
              <a:buChar char="●"/>
            </a:pPr>
            <a:r>
              <a:rPr lang="en-GB" sz="2100">
                <a:latin typeface="Comfortaa"/>
                <a:ea typeface="Comfortaa"/>
                <a:cs typeface="Comfortaa"/>
                <a:sym typeface="Comfortaa"/>
              </a:rPr>
              <a:t>2.84 Trilyon $ :</a:t>
            </a:r>
            <a:r>
              <a:rPr lang="en-GB" sz="2900">
                <a:latin typeface="Comfortaa"/>
                <a:ea typeface="Comfortaa"/>
                <a:cs typeface="Comfortaa"/>
                <a:sym typeface="Comfortaa"/>
              </a:rPr>
              <a:t> </a:t>
            </a:r>
            <a:r>
              <a:rPr lang="en-GB" sz="1300">
                <a:latin typeface="Comfortaa"/>
                <a:ea typeface="Comfortaa"/>
                <a:cs typeface="Comfortaa"/>
                <a:sym typeface="Comfortaa"/>
              </a:rPr>
              <a:t>Gartner’ a göre ciddi sorunlara yol açabilecek teknik borç düzeltme maliyeti sadece 2020 için 2.84 Trilyon $.</a:t>
            </a:r>
            <a:endParaRPr sz="1300">
              <a:latin typeface="Comfortaa"/>
              <a:ea typeface="Comfortaa"/>
              <a:cs typeface="Comfortaa"/>
              <a:sym typeface="Comfortaa"/>
            </a:endParaRPr>
          </a:p>
          <a:p>
            <a:pPr indent="-317500" lvl="0" marL="457200" rtl="0" algn="l">
              <a:lnSpc>
                <a:spcPct val="100000"/>
              </a:lnSpc>
              <a:spcBef>
                <a:spcPts val="1200"/>
              </a:spcBef>
              <a:spcAft>
                <a:spcPts val="0"/>
              </a:spcAft>
              <a:buSzPts val="1400"/>
              <a:buChar char="●"/>
            </a:pPr>
            <a:r>
              <a:rPr lang="en-GB" sz="2100">
                <a:latin typeface="Comfortaa"/>
                <a:ea typeface="Comfortaa"/>
                <a:cs typeface="Comfortaa"/>
                <a:sym typeface="Comfortaa"/>
              </a:rPr>
              <a:t>45”, 462 Milyon $: </a:t>
            </a:r>
            <a:r>
              <a:rPr lang="en-GB" sz="1300">
                <a:latin typeface="Comfortaa"/>
                <a:ea typeface="Comfortaa"/>
                <a:cs typeface="Comfortaa"/>
                <a:sym typeface="Comfortaa"/>
              </a:rPr>
              <a:t>Bir regülasyonu hatalı uygulayan NYSE firması 45 dakikada 462 milyon dolar zarar ediyor.</a:t>
            </a:r>
            <a:endParaRPr i="1" sz="1300">
              <a:latin typeface="Comfortaa"/>
              <a:ea typeface="Comfortaa"/>
              <a:cs typeface="Comfortaa"/>
              <a:sym typeface="Comfortaa"/>
            </a:endParaRPr>
          </a:p>
          <a:p>
            <a:pPr indent="-342900" lvl="0" marL="457200" rtl="0" algn="l">
              <a:lnSpc>
                <a:spcPct val="100000"/>
              </a:lnSpc>
              <a:spcBef>
                <a:spcPts val="1200"/>
              </a:spcBef>
              <a:spcAft>
                <a:spcPts val="0"/>
              </a:spcAft>
              <a:buSzPts val="1800"/>
              <a:buChar char="●"/>
            </a:pPr>
            <a:r>
              <a:rPr lang="en-GB" sz="2100">
                <a:latin typeface="Comfortaa"/>
                <a:ea typeface="Comfortaa"/>
                <a:cs typeface="Comfortaa"/>
                <a:sym typeface="Comfortaa"/>
              </a:rPr>
              <a:t>%60 :</a:t>
            </a:r>
            <a:r>
              <a:rPr lang="en-GB" sz="1700">
                <a:latin typeface="Comfortaa"/>
                <a:ea typeface="Comfortaa"/>
                <a:cs typeface="Comfortaa"/>
                <a:sym typeface="Comfortaa"/>
              </a:rPr>
              <a:t> </a:t>
            </a:r>
            <a:r>
              <a:rPr lang="en-GB" sz="1300">
                <a:latin typeface="Comfortaa"/>
                <a:ea typeface="Comfortaa"/>
                <a:cs typeface="Comfortaa"/>
                <a:sym typeface="Comfortaa"/>
              </a:rPr>
              <a:t>CIO’ların %60’ı son üç yıllık dönemde teknik borçların gözle görülür şekilde arttığını ifade ediyor </a:t>
            </a:r>
            <a:r>
              <a:rPr i="1" lang="en-GB" sz="1300">
                <a:latin typeface="Comfortaa"/>
                <a:ea typeface="Comfortaa"/>
                <a:cs typeface="Comfortaa"/>
                <a:sym typeface="Comfortaa"/>
              </a:rPr>
              <a:t>(McKinsey)</a:t>
            </a:r>
            <a:endParaRPr i="1" sz="1300">
              <a:latin typeface="Comfortaa"/>
              <a:ea typeface="Comfortaa"/>
              <a:cs typeface="Comfortaa"/>
              <a:sym typeface="Comfortaa"/>
            </a:endParaRPr>
          </a:p>
          <a:p>
            <a:pPr indent="-342900" lvl="0" marL="457200" rtl="0" algn="l">
              <a:lnSpc>
                <a:spcPct val="100000"/>
              </a:lnSpc>
              <a:spcBef>
                <a:spcPts val="1200"/>
              </a:spcBef>
              <a:spcAft>
                <a:spcPts val="0"/>
              </a:spcAft>
              <a:buSzPts val="1800"/>
              <a:buChar char="●"/>
            </a:pPr>
            <a:r>
              <a:rPr lang="en-GB" sz="2100">
                <a:latin typeface="Comfortaa"/>
                <a:ea typeface="Comfortaa"/>
                <a:cs typeface="Comfortaa"/>
                <a:sym typeface="Comfortaa"/>
              </a:rPr>
              <a:t>%10 - %20 : </a:t>
            </a:r>
            <a:r>
              <a:rPr lang="en-GB" sz="1300">
                <a:latin typeface="Comfortaa"/>
                <a:ea typeface="Comfortaa"/>
                <a:cs typeface="Comfortaa"/>
                <a:sym typeface="Comfortaa"/>
              </a:rPr>
              <a:t>Yeni ürünlere ayrılan bütçenin teknik borç için harcanan miktarı. </a:t>
            </a:r>
            <a:r>
              <a:rPr i="1" lang="en-GB" sz="1300">
                <a:latin typeface="Comfortaa"/>
                <a:ea typeface="Comfortaa"/>
                <a:cs typeface="Comfortaa"/>
                <a:sym typeface="Comfortaa"/>
              </a:rPr>
              <a:t>(McKinsey)</a:t>
            </a:r>
            <a:endParaRPr i="1" sz="1300">
              <a:latin typeface="Comfortaa"/>
              <a:ea typeface="Comfortaa"/>
              <a:cs typeface="Comfortaa"/>
              <a:sym typeface="Comfortaa"/>
            </a:endParaRPr>
          </a:p>
          <a:p>
            <a:pPr indent="-342900" lvl="0" marL="457200" rtl="0" algn="l">
              <a:lnSpc>
                <a:spcPct val="100000"/>
              </a:lnSpc>
              <a:spcBef>
                <a:spcPts val="1200"/>
              </a:spcBef>
              <a:spcAft>
                <a:spcPts val="1200"/>
              </a:spcAft>
              <a:buSzPts val="1800"/>
              <a:buChar char="●"/>
            </a:pPr>
            <a:r>
              <a:rPr lang="en-GB" sz="2100">
                <a:latin typeface="Comfortaa"/>
                <a:ea typeface="Comfortaa"/>
                <a:cs typeface="Comfortaa"/>
                <a:sym typeface="Comfortaa"/>
              </a:rPr>
              <a:t>3.61 $</a:t>
            </a:r>
            <a:r>
              <a:rPr lang="en-GB" sz="2100">
                <a:latin typeface="Comfortaa"/>
                <a:ea typeface="Comfortaa"/>
                <a:cs typeface="Comfortaa"/>
                <a:sym typeface="Comfortaa"/>
              </a:rPr>
              <a:t> :</a:t>
            </a:r>
            <a:r>
              <a:rPr lang="en-GB" sz="1700">
                <a:latin typeface="Comfortaa"/>
                <a:ea typeface="Comfortaa"/>
                <a:cs typeface="Comfortaa"/>
                <a:sym typeface="Comfortaa"/>
              </a:rPr>
              <a:t> </a:t>
            </a:r>
            <a:r>
              <a:rPr lang="en-GB" sz="1300">
                <a:latin typeface="Comfortaa"/>
                <a:ea typeface="Comfortaa"/>
                <a:cs typeface="Comfortaa"/>
                <a:sym typeface="Comfortaa"/>
              </a:rPr>
              <a:t>CAST’ a göre kod satırı başına ortalama teknik borç maliyeti.</a:t>
            </a:r>
            <a:endParaRPr i="1" sz="1300">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3">
            <a:alphaModFix/>
          </a:blip>
          <a:srcRect b="12553" l="0" r="0" t="12545"/>
          <a:stretch/>
        </p:blipFill>
        <p:spPr>
          <a:xfrm>
            <a:off x="0" y="0"/>
            <a:ext cx="9144003" cy="5143495"/>
          </a:xfrm>
          <a:prstGeom prst="rect">
            <a:avLst/>
          </a:prstGeom>
          <a:noFill/>
          <a:ln>
            <a:noFill/>
          </a:ln>
        </p:spPr>
      </p:pic>
      <p:sp>
        <p:nvSpPr>
          <p:cNvPr id="123" name="Google Shape;123;p23"/>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txBox="1"/>
          <p:nvPr>
            <p:ph type="title"/>
          </p:nvPr>
        </p:nvSpPr>
        <p:spPr>
          <a:xfrm>
            <a:off x="232878" y="219975"/>
            <a:ext cx="2336400" cy="91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Code Base Sürekli Büyür!</a:t>
            </a:r>
            <a:endParaRPr/>
          </a:p>
        </p:txBody>
      </p:sp>
      <p:sp>
        <p:nvSpPr>
          <p:cNvPr id="125" name="Google Shape;125;p23"/>
          <p:cNvSpPr txBox="1"/>
          <p:nvPr>
            <p:ph idx="1" type="body"/>
          </p:nvPr>
        </p:nvSpPr>
        <p:spPr>
          <a:xfrm>
            <a:off x="232875" y="1290250"/>
            <a:ext cx="2336400" cy="35229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GB"/>
              <a:t>CISQ raporuna göre 2005’te yıllık bazda ortalama </a:t>
            </a:r>
            <a:r>
              <a:rPr lang="en-GB" u="sng"/>
              <a:t>35 milyar satır kod</a:t>
            </a:r>
            <a:r>
              <a:rPr lang="en-GB"/>
              <a:t> üretilirken bu rakam </a:t>
            </a:r>
            <a:r>
              <a:rPr lang="en-GB" u="sng"/>
              <a:t>2020’de 100 milyar</a:t>
            </a:r>
            <a:r>
              <a:rPr lang="en-GB"/>
              <a:t> olarak revize edilmiş. Bu artışa göre  dünya genelinde yaklaşık </a:t>
            </a:r>
            <a:r>
              <a:rPr lang="en-GB" u="sng"/>
              <a:t>1.655 trilyon kod</a:t>
            </a:r>
            <a:r>
              <a:rPr lang="en-GB"/>
              <a:t> satırı olduğu tahminlenmiş.</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title="Points scored"/>
          <p:cNvPicPr preferRelativeResize="0"/>
          <p:nvPr/>
        </p:nvPicPr>
        <p:blipFill>
          <a:blip r:embed="rId3">
            <a:alphaModFix/>
          </a:blip>
          <a:stretch>
            <a:fillRect/>
          </a:stretch>
        </p:blipFill>
        <p:spPr>
          <a:xfrm>
            <a:off x="757275" y="212981"/>
            <a:ext cx="7629450" cy="47175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 Tanımı</a:t>
            </a:r>
            <a:endParaRPr b="1">
              <a:latin typeface="Comfortaa"/>
              <a:ea typeface="Comfortaa"/>
              <a:cs typeface="Comfortaa"/>
              <a:sym typeface="Comfortaa"/>
            </a:endParaRPr>
          </a:p>
        </p:txBody>
      </p:sp>
      <p:sp>
        <p:nvSpPr>
          <p:cNvPr id="137" name="Google Shape;137;p25"/>
          <p:cNvSpPr/>
          <p:nvPr/>
        </p:nvSpPr>
        <p:spPr>
          <a:xfrm>
            <a:off x="311700" y="1398725"/>
            <a:ext cx="3380700" cy="12495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Proje olgunlaştıkça çevikliği azaltan herhangi bir koddur ve gerçek teknik borç tesadüfi değil kasıtlı olarak ortaya çıkar.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Shawn McCormick - Big Commerce</a:t>
            </a:r>
            <a:endParaRPr i="1" sz="1200">
              <a:latin typeface="Comfortaa"/>
              <a:ea typeface="Comfortaa"/>
              <a:cs typeface="Comfortaa"/>
              <a:sym typeface="Comfortaa"/>
            </a:endParaRPr>
          </a:p>
        </p:txBody>
      </p:sp>
      <p:sp>
        <p:nvSpPr>
          <p:cNvPr id="138" name="Google Shape;138;p25"/>
          <p:cNvSpPr/>
          <p:nvPr/>
        </p:nvSpPr>
        <p:spPr>
          <a:xfrm>
            <a:off x="3773850" y="526225"/>
            <a:ext cx="3380700" cy="14241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Bir işletmenin doğru çözüm için gereken zaman ve parayı harcamak yerine mevcut kodu yeni kodlarla yükseltmeyi seçtiğinde maruz kaldığı gerçek maliyettir.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Brad Sousa - Forbes</a:t>
            </a:r>
            <a:endParaRPr i="1" sz="1200">
              <a:latin typeface="Comfortaa"/>
              <a:ea typeface="Comfortaa"/>
              <a:cs typeface="Comfortaa"/>
              <a:sym typeface="Comfortaa"/>
            </a:endParaRPr>
          </a:p>
        </p:txBody>
      </p:sp>
      <p:sp>
        <p:nvSpPr>
          <p:cNvPr id="139" name="Google Shape;139;p25"/>
          <p:cNvSpPr/>
          <p:nvPr/>
        </p:nvSpPr>
        <p:spPr>
          <a:xfrm>
            <a:off x="512075" y="2943400"/>
            <a:ext cx="3380700" cy="1249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Hızlı kazançlar elde etmek için yazılıma eklenen ve ileride düzeltilmesi için daha fazla çaba gerektiren herhangi bir koddur.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Trey Huffine - GitConnected</a:t>
            </a:r>
            <a:endParaRPr i="1" sz="1200">
              <a:latin typeface="Comfortaa"/>
              <a:ea typeface="Comfortaa"/>
              <a:cs typeface="Comfortaa"/>
              <a:sym typeface="Comfortaa"/>
            </a:endParaRPr>
          </a:p>
        </p:txBody>
      </p:sp>
      <p:sp>
        <p:nvSpPr>
          <p:cNvPr id="140" name="Google Shape;140;p25"/>
          <p:cNvSpPr/>
          <p:nvPr/>
        </p:nvSpPr>
        <p:spPr>
          <a:xfrm>
            <a:off x="5522875" y="2215275"/>
            <a:ext cx="3380700" cy="11961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Kasti veya değil müşteri isteklerine veya uygulama kısıtlarına(deadline gibi) öncelik veren yazılım geliştirme eylemlerinin sonucudur.</a:t>
            </a:r>
            <a:endParaRPr sz="1200">
              <a:latin typeface="Comfortaa"/>
              <a:ea typeface="Comfortaa"/>
              <a:cs typeface="Comfortaa"/>
              <a:sym typeface="Comfortaa"/>
            </a:endParaRPr>
          </a:p>
          <a:p>
            <a:pPr indent="0" lvl="0" marL="0" rtl="0" algn="l">
              <a:spcBef>
                <a:spcPts val="0"/>
              </a:spcBef>
              <a:spcAft>
                <a:spcPts val="0"/>
              </a:spcAft>
              <a:buNone/>
            </a:pPr>
            <a:r>
              <a:t/>
            </a: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Science Direct</a:t>
            </a:r>
            <a:endParaRPr i="1" sz="1200">
              <a:latin typeface="Comfortaa"/>
              <a:ea typeface="Comfortaa"/>
              <a:cs typeface="Comfortaa"/>
              <a:sym typeface="Comfortaa"/>
            </a:endParaRPr>
          </a:p>
        </p:txBody>
      </p:sp>
      <p:sp>
        <p:nvSpPr>
          <p:cNvPr id="141" name="Google Shape;141;p25"/>
          <p:cNvSpPr/>
          <p:nvPr/>
        </p:nvSpPr>
        <p:spPr>
          <a:xfrm>
            <a:off x="4311025" y="3501725"/>
            <a:ext cx="3380700" cy="15315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Comfortaa"/>
                <a:ea typeface="Comfortaa"/>
                <a:cs typeface="Comfortaa"/>
                <a:sym typeface="Comfortaa"/>
              </a:rPr>
              <a:t>Hedefe daha hızlı ulaşmak için koda kestirme yollar eklediğinizde bugün normalden daha fazlasını yapabilirsiniz ama sonra daha yüksek bir maliyet ödersiniz.</a:t>
            </a:r>
            <a:br>
              <a:rPr lang="en-GB" sz="1200">
                <a:latin typeface="Comfortaa"/>
                <a:ea typeface="Comfortaa"/>
                <a:cs typeface="Comfortaa"/>
                <a:sym typeface="Comfortaa"/>
              </a:rPr>
            </a:br>
            <a:endParaRPr sz="1200">
              <a:latin typeface="Comfortaa"/>
              <a:ea typeface="Comfortaa"/>
              <a:cs typeface="Comfortaa"/>
              <a:sym typeface="Comfortaa"/>
            </a:endParaRPr>
          </a:p>
          <a:p>
            <a:pPr indent="0" lvl="0" marL="0" rtl="0" algn="r">
              <a:spcBef>
                <a:spcPts val="0"/>
              </a:spcBef>
              <a:spcAft>
                <a:spcPts val="0"/>
              </a:spcAft>
              <a:buNone/>
            </a:pPr>
            <a:r>
              <a:rPr i="1" lang="en-GB" sz="1200">
                <a:latin typeface="Comfortaa"/>
                <a:ea typeface="Comfortaa"/>
                <a:cs typeface="Comfortaa"/>
                <a:sym typeface="Comfortaa"/>
              </a:rPr>
              <a:t>Hackernoon’dan Biri</a:t>
            </a:r>
            <a:endParaRPr i="1" sz="12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rotWithShape="1">
          <a:blip r:embed="rId3">
            <a:alphaModFix/>
          </a:blip>
          <a:srcRect b="22855" l="0" r="0" t="22855"/>
          <a:stretch/>
        </p:blipFill>
        <p:spPr>
          <a:xfrm>
            <a:off x="25" y="11280"/>
            <a:ext cx="9143982" cy="3201930"/>
          </a:xfrm>
          <a:prstGeom prst="flowChartDocument">
            <a:avLst/>
          </a:prstGeom>
          <a:noFill/>
          <a:ln>
            <a:noFill/>
          </a:ln>
        </p:spPr>
      </p:pic>
      <p:sp>
        <p:nvSpPr>
          <p:cNvPr id="147" name="Google Shape;147;p26"/>
          <p:cNvSpPr txBox="1"/>
          <p:nvPr>
            <p:ph type="ctrTitle"/>
          </p:nvPr>
        </p:nvSpPr>
        <p:spPr>
          <a:xfrm>
            <a:off x="311700" y="3537800"/>
            <a:ext cx="8097600" cy="100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2"/>
                </a:solidFill>
                <a:latin typeface="Comfortaa"/>
                <a:ea typeface="Comfortaa"/>
                <a:cs typeface="Comfortaa"/>
                <a:sym typeface="Comfortaa"/>
              </a:rPr>
              <a:t>The Silent Company Killer</a:t>
            </a:r>
            <a:endParaRPr b="1">
              <a:solidFill>
                <a:schemeClr val="dk2"/>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p:nvPr/>
        </p:nvSpPr>
        <p:spPr>
          <a:xfrm>
            <a:off x="4922427" y="1086425"/>
            <a:ext cx="4015500" cy="3946800"/>
          </a:xfrm>
          <a:prstGeom prst="roundRect">
            <a:avLst>
              <a:gd fmla="val 173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a:off x="2605122" y="1086425"/>
            <a:ext cx="2103000" cy="3946800"/>
          </a:xfrm>
          <a:prstGeom prst="roundRect">
            <a:avLst>
              <a:gd fmla="val 4439"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229175" y="1086425"/>
            <a:ext cx="2103000" cy="3946800"/>
          </a:xfrm>
          <a:prstGeom prst="roundRect">
            <a:avLst>
              <a:gd fmla="val 4439"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 Türleri</a:t>
            </a:r>
            <a:endParaRPr b="1">
              <a:latin typeface="Comfortaa"/>
              <a:ea typeface="Comfortaa"/>
              <a:cs typeface="Comfortaa"/>
              <a:sym typeface="Comfortaa"/>
            </a:endParaRPr>
          </a:p>
        </p:txBody>
      </p:sp>
      <p:sp>
        <p:nvSpPr>
          <p:cNvPr id="156" name="Google Shape;156;p27"/>
          <p:cNvSpPr txBox="1"/>
          <p:nvPr/>
        </p:nvSpPr>
        <p:spPr>
          <a:xfrm>
            <a:off x="423900" y="1211500"/>
            <a:ext cx="1655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omfortaa"/>
                <a:ea typeface="Comfortaa"/>
                <a:cs typeface="Comfortaa"/>
                <a:sym typeface="Comfortaa"/>
              </a:rPr>
              <a:t>2007</a:t>
            </a:r>
            <a:endParaRPr>
              <a:latin typeface="Comfortaa"/>
              <a:ea typeface="Comfortaa"/>
              <a:cs typeface="Comfortaa"/>
              <a:sym typeface="Comfortaa"/>
            </a:endParaRPr>
          </a:p>
          <a:p>
            <a:pPr indent="0" lvl="0" marL="0" rtl="0" algn="ctr">
              <a:spcBef>
                <a:spcPts val="0"/>
              </a:spcBef>
              <a:spcAft>
                <a:spcPts val="0"/>
              </a:spcAft>
              <a:buNone/>
            </a:pPr>
            <a:r>
              <a:rPr lang="en-GB" u="sng">
                <a:latin typeface="Comfortaa"/>
                <a:ea typeface="Comfortaa"/>
                <a:cs typeface="Comfortaa"/>
                <a:sym typeface="Comfortaa"/>
              </a:rPr>
              <a:t>Steve McConnel</a:t>
            </a:r>
            <a:endParaRPr u="sng">
              <a:latin typeface="Comfortaa"/>
              <a:ea typeface="Comfortaa"/>
              <a:cs typeface="Comfortaa"/>
              <a:sym typeface="Comfortaa"/>
            </a:endParaRPr>
          </a:p>
        </p:txBody>
      </p:sp>
      <p:sp>
        <p:nvSpPr>
          <p:cNvPr id="157" name="Google Shape;157;p27"/>
          <p:cNvSpPr/>
          <p:nvPr/>
        </p:nvSpPr>
        <p:spPr>
          <a:xfrm>
            <a:off x="341100" y="2381475"/>
            <a:ext cx="1821300" cy="94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Comfortaa"/>
                <a:ea typeface="Comfortaa"/>
                <a:cs typeface="Comfortaa"/>
                <a:sym typeface="Comfortaa"/>
              </a:rPr>
              <a:t>Intentional</a:t>
            </a:r>
            <a:endParaRPr b="1" sz="1200">
              <a:latin typeface="Comfortaa"/>
              <a:ea typeface="Comfortaa"/>
              <a:cs typeface="Comfortaa"/>
              <a:sym typeface="Comfortaa"/>
            </a:endParaRPr>
          </a:p>
          <a:p>
            <a:pPr indent="0" lvl="0" marL="0" rtl="0" algn="ctr">
              <a:spcBef>
                <a:spcPts val="0"/>
              </a:spcBef>
              <a:spcAft>
                <a:spcPts val="0"/>
              </a:spcAft>
              <a:buNone/>
            </a:pPr>
            <a:r>
              <a:rPr i="1" lang="en-GB" sz="1200">
                <a:latin typeface="Comfortaa Light"/>
                <a:ea typeface="Comfortaa Light"/>
                <a:cs typeface="Comfortaa Light"/>
                <a:sym typeface="Comfortaa Light"/>
              </a:rPr>
              <a:t>Stratejik sebeple kasıtlı yapılan.</a:t>
            </a:r>
            <a:endParaRPr i="1" sz="1200">
              <a:latin typeface="Comfortaa Light"/>
              <a:ea typeface="Comfortaa Light"/>
              <a:cs typeface="Comfortaa Light"/>
              <a:sym typeface="Comfortaa Light"/>
            </a:endParaRPr>
          </a:p>
        </p:txBody>
      </p:sp>
      <p:sp>
        <p:nvSpPr>
          <p:cNvPr id="158" name="Google Shape;158;p27"/>
          <p:cNvSpPr/>
          <p:nvPr/>
        </p:nvSpPr>
        <p:spPr>
          <a:xfrm>
            <a:off x="341100" y="3518350"/>
            <a:ext cx="1821300" cy="949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latin typeface="Comfortaa"/>
                <a:ea typeface="Comfortaa"/>
                <a:cs typeface="Comfortaa"/>
                <a:sym typeface="Comfortaa"/>
              </a:rPr>
              <a:t>Un</a:t>
            </a:r>
            <a:r>
              <a:rPr b="1" lang="en-GB" sz="1200">
                <a:latin typeface="Comfortaa"/>
                <a:ea typeface="Comfortaa"/>
                <a:cs typeface="Comfortaa"/>
                <a:sym typeface="Comfortaa"/>
              </a:rPr>
              <a:t>Intentional</a:t>
            </a:r>
            <a:endParaRPr i="1" sz="1200">
              <a:latin typeface="Comfortaa Light"/>
              <a:ea typeface="Comfortaa Light"/>
              <a:cs typeface="Comfortaa Light"/>
              <a:sym typeface="Comfortaa Light"/>
            </a:endParaRPr>
          </a:p>
        </p:txBody>
      </p:sp>
      <p:sp>
        <p:nvSpPr>
          <p:cNvPr id="159" name="Google Shape;159;p27"/>
          <p:cNvSpPr txBox="1"/>
          <p:nvPr/>
        </p:nvSpPr>
        <p:spPr>
          <a:xfrm>
            <a:off x="2492150" y="1134550"/>
            <a:ext cx="23256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Comfortaa"/>
                <a:ea typeface="Comfortaa"/>
                <a:cs typeface="Comfortaa"/>
                <a:sym typeface="Comfortaa"/>
              </a:rPr>
              <a:t>2014</a:t>
            </a:r>
            <a:endParaRPr>
              <a:latin typeface="Comfortaa"/>
              <a:ea typeface="Comfortaa"/>
              <a:cs typeface="Comfortaa"/>
              <a:sym typeface="Comfortaa"/>
            </a:endParaRPr>
          </a:p>
          <a:p>
            <a:pPr indent="0" lvl="0" marL="0" rtl="0" algn="ctr">
              <a:spcBef>
                <a:spcPts val="0"/>
              </a:spcBef>
              <a:spcAft>
                <a:spcPts val="0"/>
              </a:spcAft>
              <a:buNone/>
            </a:pPr>
            <a:r>
              <a:rPr lang="en-GB" u="sng">
                <a:latin typeface="Comfortaa"/>
                <a:ea typeface="Comfortaa"/>
                <a:cs typeface="Comfortaa"/>
                <a:sym typeface="Comfortaa"/>
              </a:rPr>
              <a:t>Software Engineering Institute</a:t>
            </a:r>
            <a:br>
              <a:rPr lang="en-GB" u="sng">
                <a:latin typeface="Comfortaa"/>
                <a:ea typeface="Comfortaa"/>
                <a:cs typeface="Comfortaa"/>
                <a:sym typeface="Comfortaa"/>
              </a:rPr>
            </a:br>
            <a:r>
              <a:rPr i="1" lang="en-GB" sz="1000">
                <a:latin typeface="Comfortaa"/>
                <a:ea typeface="Comfortaa"/>
                <a:cs typeface="Comfortaa"/>
                <a:sym typeface="Comfortaa"/>
              </a:rPr>
              <a:t>(Carnegie Mellon)</a:t>
            </a:r>
            <a:endParaRPr i="1" sz="1000">
              <a:latin typeface="Comfortaa"/>
              <a:ea typeface="Comfortaa"/>
              <a:cs typeface="Comfortaa"/>
              <a:sym typeface="Comfortaa"/>
            </a:endParaRPr>
          </a:p>
        </p:txBody>
      </p:sp>
      <p:sp>
        <p:nvSpPr>
          <p:cNvPr id="160" name="Google Shape;160;p27"/>
          <p:cNvSpPr/>
          <p:nvPr/>
        </p:nvSpPr>
        <p:spPr>
          <a:xfrm>
            <a:off x="2828775" y="2150200"/>
            <a:ext cx="1655700" cy="2769300"/>
          </a:xfrm>
          <a:prstGeom prst="roundRect">
            <a:avLst>
              <a:gd fmla="val 9094"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Architecture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Build</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Code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Defect</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Design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Documentation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Infrastructure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People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Process</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Requirement</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Service</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Test Automation</a:t>
            </a:r>
            <a:endParaRPr sz="1200">
              <a:latin typeface="Comfortaa Light"/>
              <a:ea typeface="Comfortaa Light"/>
              <a:cs typeface="Comfortaa Light"/>
              <a:sym typeface="Comfortaa Light"/>
            </a:endParaRPr>
          </a:p>
          <a:p>
            <a:pPr indent="0" lvl="0" marL="0" rtl="0" algn="ctr">
              <a:lnSpc>
                <a:spcPct val="115000"/>
              </a:lnSpc>
              <a:spcBef>
                <a:spcPts val="0"/>
              </a:spcBef>
              <a:spcAft>
                <a:spcPts val="0"/>
              </a:spcAft>
              <a:buNone/>
            </a:pPr>
            <a:r>
              <a:rPr lang="en-GB" sz="1200">
                <a:latin typeface="Comfortaa Light"/>
                <a:ea typeface="Comfortaa Light"/>
                <a:cs typeface="Comfortaa Light"/>
                <a:sym typeface="Comfortaa Light"/>
              </a:rPr>
              <a:t>Test</a:t>
            </a:r>
            <a:endParaRPr sz="1200">
              <a:latin typeface="Comfortaa Light"/>
              <a:ea typeface="Comfortaa Light"/>
              <a:cs typeface="Comfortaa Light"/>
              <a:sym typeface="Comfortaa Light"/>
            </a:endParaRPr>
          </a:p>
        </p:txBody>
      </p:sp>
      <p:sp>
        <p:nvSpPr>
          <p:cNvPr id="161" name="Google Shape;161;p27"/>
          <p:cNvSpPr txBox="1"/>
          <p:nvPr/>
        </p:nvSpPr>
        <p:spPr>
          <a:xfrm>
            <a:off x="4977725" y="1134550"/>
            <a:ext cx="2415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u="sng">
                <a:latin typeface="Comfortaa"/>
                <a:ea typeface="Comfortaa"/>
                <a:cs typeface="Comfortaa"/>
                <a:sym typeface="Comfortaa"/>
              </a:rPr>
              <a:t>Technical Debt Quadrant</a:t>
            </a:r>
            <a:br>
              <a:rPr lang="en-GB" sz="1300" u="sng">
                <a:latin typeface="Comfortaa"/>
                <a:ea typeface="Comfortaa"/>
                <a:cs typeface="Comfortaa"/>
                <a:sym typeface="Comfortaa"/>
              </a:rPr>
            </a:br>
            <a:r>
              <a:rPr i="1" lang="en-GB" sz="900">
                <a:latin typeface="Comfortaa"/>
                <a:ea typeface="Comfortaa"/>
                <a:cs typeface="Comfortaa"/>
                <a:sym typeface="Comfortaa"/>
              </a:rPr>
              <a:t>(Martin Fowler)</a:t>
            </a:r>
            <a:endParaRPr i="1" sz="900">
              <a:latin typeface="Comfortaa"/>
              <a:ea typeface="Comfortaa"/>
              <a:cs typeface="Comfortaa"/>
              <a:sym typeface="Comfortaa"/>
            </a:endParaRPr>
          </a:p>
        </p:txBody>
      </p:sp>
      <p:cxnSp>
        <p:nvCxnSpPr>
          <p:cNvPr id="162" name="Google Shape;162;p27"/>
          <p:cNvCxnSpPr/>
          <p:nvPr/>
        </p:nvCxnSpPr>
        <p:spPr>
          <a:xfrm flipH="1">
            <a:off x="6956777" y="1539275"/>
            <a:ext cx="14700" cy="3027000"/>
          </a:xfrm>
          <a:prstGeom prst="straightConnector1">
            <a:avLst/>
          </a:prstGeom>
          <a:noFill/>
          <a:ln cap="flat" cmpd="sng" w="28575">
            <a:solidFill>
              <a:schemeClr val="dk2"/>
            </a:solidFill>
            <a:prstDash val="solid"/>
            <a:round/>
            <a:headEnd len="med" w="med" type="none"/>
            <a:tailEnd len="med" w="med" type="none"/>
          </a:ln>
        </p:spPr>
      </p:cxnSp>
      <p:cxnSp>
        <p:nvCxnSpPr>
          <p:cNvPr id="163" name="Google Shape;163;p27"/>
          <p:cNvCxnSpPr>
            <a:stCxn id="152" idx="3"/>
            <a:endCxn id="152" idx="1"/>
          </p:cNvCxnSpPr>
          <p:nvPr/>
        </p:nvCxnSpPr>
        <p:spPr>
          <a:xfrm rot="10800000">
            <a:off x="4922427" y="3059825"/>
            <a:ext cx="4015500" cy="0"/>
          </a:xfrm>
          <a:prstGeom prst="straightConnector1">
            <a:avLst/>
          </a:prstGeom>
          <a:noFill/>
          <a:ln cap="flat" cmpd="sng" w="28575">
            <a:solidFill>
              <a:schemeClr val="dk2"/>
            </a:solidFill>
            <a:prstDash val="solid"/>
            <a:round/>
            <a:headEnd len="med" w="med" type="none"/>
            <a:tailEnd len="med" w="med" type="none"/>
          </a:ln>
        </p:spPr>
      </p:cxnSp>
      <p:sp>
        <p:nvSpPr>
          <p:cNvPr id="164" name="Google Shape;164;p27"/>
          <p:cNvSpPr txBox="1"/>
          <p:nvPr/>
        </p:nvSpPr>
        <p:spPr>
          <a:xfrm>
            <a:off x="5504275" y="1628430"/>
            <a:ext cx="156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9900FF"/>
                </a:solidFill>
                <a:latin typeface="Comfortaa"/>
                <a:ea typeface="Comfortaa"/>
                <a:cs typeface="Comfortaa"/>
                <a:sym typeface="Comfortaa"/>
              </a:rPr>
              <a:t>Reckless</a:t>
            </a:r>
            <a:br>
              <a:rPr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(Umursamaz/</a:t>
            </a:r>
            <a:br>
              <a:rPr i="1"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Pervasız)</a:t>
            </a:r>
            <a:endParaRPr i="1" sz="1200">
              <a:solidFill>
                <a:srgbClr val="9900FF"/>
              </a:solidFill>
              <a:latin typeface="Comfortaa"/>
              <a:ea typeface="Comfortaa"/>
              <a:cs typeface="Comfortaa"/>
              <a:sym typeface="Comfortaa"/>
            </a:endParaRPr>
          </a:p>
        </p:txBody>
      </p:sp>
      <p:sp>
        <p:nvSpPr>
          <p:cNvPr id="165" name="Google Shape;165;p27"/>
          <p:cNvSpPr txBox="1"/>
          <p:nvPr/>
        </p:nvSpPr>
        <p:spPr>
          <a:xfrm>
            <a:off x="6701550" y="1628425"/>
            <a:ext cx="1560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9900FF"/>
                </a:solidFill>
                <a:latin typeface="Comfortaa"/>
                <a:ea typeface="Comfortaa"/>
                <a:cs typeface="Comfortaa"/>
                <a:sym typeface="Comfortaa"/>
              </a:rPr>
              <a:t>Prudent</a:t>
            </a:r>
            <a:br>
              <a:rPr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(Tedbirli/</a:t>
            </a:r>
            <a:br>
              <a:rPr i="1" lang="en-GB" sz="1200">
                <a:solidFill>
                  <a:srgbClr val="9900FF"/>
                </a:solidFill>
                <a:latin typeface="Comfortaa"/>
                <a:ea typeface="Comfortaa"/>
                <a:cs typeface="Comfortaa"/>
                <a:sym typeface="Comfortaa"/>
              </a:rPr>
            </a:br>
            <a:r>
              <a:rPr i="1" lang="en-GB" sz="1200">
                <a:solidFill>
                  <a:srgbClr val="9900FF"/>
                </a:solidFill>
                <a:latin typeface="Comfortaa"/>
                <a:ea typeface="Comfortaa"/>
                <a:cs typeface="Comfortaa"/>
                <a:sym typeface="Comfortaa"/>
              </a:rPr>
              <a:t>İhtiyatlı)</a:t>
            </a:r>
            <a:endParaRPr i="1" sz="1200">
              <a:solidFill>
                <a:srgbClr val="9900FF"/>
              </a:solidFill>
              <a:latin typeface="Comfortaa"/>
              <a:ea typeface="Comfortaa"/>
              <a:cs typeface="Comfortaa"/>
              <a:sym typeface="Comfortaa"/>
            </a:endParaRPr>
          </a:p>
        </p:txBody>
      </p:sp>
      <p:sp>
        <p:nvSpPr>
          <p:cNvPr id="166" name="Google Shape;166;p27"/>
          <p:cNvSpPr txBox="1"/>
          <p:nvPr/>
        </p:nvSpPr>
        <p:spPr>
          <a:xfrm>
            <a:off x="4808664" y="3030450"/>
            <a:ext cx="188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00FF"/>
                </a:solidFill>
                <a:latin typeface="Comfortaa"/>
                <a:ea typeface="Comfortaa"/>
                <a:cs typeface="Comfortaa"/>
                <a:sym typeface="Comfortaa"/>
              </a:rPr>
              <a:t>Inadvertent</a:t>
            </a:r>
            <a:r>
              <a:rPr i="1" lang="en-GB" sz="1200">
                <a:solidFill>
                  <a:srgbClr val="FF00FF"/>
                </a:solidFill>
                <a:latin typeface="Comfortaa"/>
                <a:ea typeface="Comfortaa"/>
                <a:cs typeface="Comfortaa"/>
                <a:sym typeface="Comfortaa"/>
              </a:rPr>
              <a:t>(Kazara)</a:t>
            </a:r>
            <a:endParaRPr i="1" sz="1200">
              <a:solidFill>
                <a:srgbClr val="FF00FF"/>
              </a:solidFill>
              <a:latin typeface="Comfortaa"/>
              <a:ea typeface="Comfortaa"/>
              <a:cs typeface="Comfortaa"/>
              <a:sym typeface="Comfortaa"/>
            </a:endParaRPr>
          </a:p>
        </p:txBody>
      </p:sp>
      <p:sp>
        <p:nvSpPr>
          <p:cNvPr id="167" name="Google Shape;167;p27"/>
          <p:cNvSpPr txBox="1"/>
          <p:nvPr/>
        </p:nvSpPr>
        <p:spPr>
          <a:xfrm>
            <a:off x="4785004" y="2759938"/>
            <a:ext cx="2325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solidFill>
                  <a:srgbClr val="FF00FF"/>
                </a:solidFill>
                <a:latin typeface="Comfortaa"/>
                <a:ea typeface="Comfortaa"/>
                <a:cs typeface="Comfortaa"/>
                <a:sym typeface="Comfortaa"/>
              </a:rPr>
              <a:t>Deliberate</a:t>
            </a:r>
            <a:r>
              <a:rPr i="1" lang="en-GB" sz="1200">
                <a:solidFill>
                  <a:srgbClr val="FF00FF"/>
                </a:solidFill>
                <a:latin typeface="Comfortaa"/>
                <a:ea typeface="Comfortaa"/>
                <a:cs typeface="Comfortaa"/>
                <a:sym typeface="Comfortaa"/>
              </a:rPr>
              <a:t>(Kasten/Planlı)</a:t>
            </a:r>
            <a:endParaRPr i="1" sz="1200">
              <a:solidFill>
                <a:srgbClr val="FF00FF"/>
              </a:solidFill>
              <a:latin typeface="Comfortaa"/>
              <a:ea typeface="Comfortaa"/>
              <a:cs typeface="Comfortaa"/>
              <a:sym typeface="Comfortaa"/>
            </a:endParaRPr>
          </a:p>
        </p:txBody>
      </p:sp>
      <p:sp>
        <p:nvSpPr>
          <p:cNvPr id="168" name="Google Shape;168;p27"/>
          <p:cNvSpPr txBox="1"/>
          <p:nvPr/>
        </p:nvSpPr>
        <p:spPr>
          <a:xfrm>
            <a:off x="4867788" y="2386625"/>
            <a:ext cx="216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Tasarım için zaman yok.</a:t>
            </a:r>
            <a:endParaRPr i="1" sz="1100">
              <a:solidFill>
                <a:srgbClr val="FF0000"/>
              </a:solidFill>
              <a:latin typeface="Comfortaa"/>
              <a:ea typeface="Comfortaa"/>
              <a:cs typeface="Comfortaa"/>
              <a:sym typeface="Comfortaa"/>
            </a:endParaRPr>
          </a:p>
        </p:txBody>
      </p:sp>
      <p:sp>
        <p:nvSpPr>
          <p:cNvPr id="169" name="Google Shape;169;p27"/>
          <p:cNvSpPr txBox="1"/>
          <p:nvPr/>
        </p:nvSpPr>
        <p:spPr>
          <a:xfrm>
            <a:off x="6971475" y="2310150"/>
            <a:ext cx="197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Hemen çıkmalı ve sonuçlara katlanmalıyız.</a:t>
            </a:r>
            <a:endParaRPr i="1" sz="1100">
              <a:solidFill>
                <a:srgbClr val="FF0000"/>
              </a:solidFill>
              <a:latin typeface="Comfortaa"/>
              <a:ea typeface="Comfortaa"/>
              <a:cs typeface="Comfortaa"/>
              <a:sym typeface="Comfortaa"/>
            </a:endParaRPr>
          </a:p>
        </p:txBody>
      </p:sp>
      <p:sp>
        <p:nvSpPr>
          <p:cNvPr id="170" name="Google Shape;170;p27"/>
          <p:cNvSpPr txBox="1"/>
          <p:nvPr/>
        </p:nvSpPr>
        <p:spPr>
          <a:xfrm>
            <a:off x="4922425" y="3752325"/>
            <a:ext cx="1975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Katman ne demek ki?</a:t>
            </a:r>
            <a:endParaRPr i="1" sz="1100">
              <a:solidFill>
                <a:srgbClr val="FF0000"/>
              </a:solidFill>
              <a:latin typeface="Comfortaa"/>
              <a:ea typeface="Comfortaa"/>
              <a:cs typeface="Comfortaa"/>
              <a:sym typeface="Comfortaa"/>
            </a:endParaRPr>
          </a:p>
        </p:txBody>
      </p:sp>
      <p:sp>
        <p:nvSpPr>
          <p:cNvPr id="171" name="Google Shape;171;p27"/>
          <p:cNvSpPr txBox="1"/>
          <p:nvPr/>
        </p:nvSpPr>
        <p:spPr>
          <a:xfrm>
            <a:off x="6930175" y="3659925"/>
            <a:ext cx="1975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solidFill>
                  <a:srgbClr val="FF0000"/>
                </a:solidFill>
                <a:latin typeface="Comfortaa"/>
                <a:ea typeface="Comfortaa"/>
                <a:cs typeface="Comfortaa"/>
                <a:sym typeface="Comfortaa"/>
              </a:rPr>
              <a:t>Artık nasıl yapmamız gerektiğini biliyoruz.</a:t>
            </a:r>
            <a:endParaRPr i="1" sz="1100">
              <a:solidFill>
                <a:srgbClr val="FF0000"/>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latin typeface="Comfortaa"/>
                <a:ea typeface="Comfortaa"/>
                <a:cs typeface="Comfortaa"/>
                <a:sym typeface="Comfortaa"/>
              </a:rPr>
              <a:t>Teknik Borçlanma Sebepleri</a:t>
            </a:r>
            <a:endParaRPr b="1">
              <a:latin typeface="Comfortaa"/>
              <a:ea typeface="Comfortaa"/>
              <a:cs typeface="Comfortaa"/>
              <a:sym typeface="Comfortaa"/>
            </a:endParaRPr>
          </a:p>
        </p:txBody>
      </p:sp>
      <p:sp>
        <p:nvSpPr>
          <p:cNvPr id="177" name="Google Shape;177;p28"/>
          <p:cNvSpPr txBox="1"/>
          <p:nvPr>
            <p:ph idx="1" type="body"/>
          </p:nvPr>
        </p:nvSpPr>
        <p:spPr>
          <a:xfrm>
            <a:off x="311700" y="962200"/>
            <a:ext cx="8520600" cy="41529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Stratejik</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IT girişimlerinin e</a:t>
            </a:r>
            <a:r>
              <a:rPr lang="en-GB">
                <a:latin typeface="Comfortaa"/>
                <a:ea typeface="Comfortaa"/>
                <a:cs typeface="Comfortaa"/>
                <a:sym typeface="Comfortaa"/>
              </a:rPr>
              <a:t>tkisini ölçememek, bütçe tutarsızlığı, ürün karmaşıklığı, birleşemeler sonrası yetersiz teknoloji entegrasyonu... </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Süreçsel</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Önceliklendirme zaafları, zayıf bakım yönetimi, kod kalite ölçümü yetersizliği, tutarsız disaster recovery operasyonu...</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Yetenek Bazlı</a:t>
            </a:r>
            <a:endParaRPr b="1">
              <a:solidFill>
                <a:srgbClr val="9900FF"/>
              </a:solidFill>
              <a:latin typeface="Comfortaa"/>
              <a:ea typeface="Comfortaa"/>
              <a:cs typeface="Comfortaa"/>
              <a:sym typeface="Comfortaa"/>
            </a:endParaRPr>
          </a:p>
          <a:p>
            <a:pPr indent="0" lvl="0" marL="914400" rtl="0" algn="l">
              <a:spcBef>
                <a:spcPts val="1200"/>
              </a:spcBef>
              <a:spcAft>
                <a:spcPts val="0"/>
              </a:spcAft>
              <a:buNone/>
            </a:pPr>
            <a:r>
              <a:rPr lang="en-GB">
                <a:latin typeface="Comfortaa"/>
                <a:ea typeface="Comfortaa"/>
                <a:cs typeface="Comfortaa"/>
                <a:sym typeface="Comfortaa"/>
              </a:rPr>
              <a:t>Teslimatı geciktiren beceri eksikliği, teknik borç azaltmaya nadiren kaynak tahsisi yapılması, karar noktalarında teknik borcun göz ardı edilmesi...</a:t>
            </a:r>
            <a:endParaRPr>
              <a:latin typeface="Comfortaa"/>
              <a:ea typeface="Comfortaa"/>
              <a:cs typeface="Comfortaa"/>
              <a:sym typeface="Comfortaa"/>
            </a:endParaRPr>
          </a:p>
          <a:p>
            <a:pPr indent="-317182" lvl="0" marL="457200" rtl="0" algn="l">
              <a:spcBef>
                <a:spcPts val="1200"/>
              </a:spcBef>
              <a:spcAft>
                <a:spcPts val="0"/>
              </a:spcAft>
              <a:buClr>
                <a:srgbClr val="9900FF"/>
              </a:buClr>
              <a:buSzPct val="100000"/>
              <a:buFont typeface="Comfortaa"/>
              <a:buChar char="●"/>
            </a:pPr>
            <a:r>
              <a:rPr b="1" lang="en-GB">
                <a:solidFill>
                  <a:srgbClr val="9900FF"/>
                </a:solidFill>
                <a:latin typeface="Comfortaa"/>
                <a:ea typeface="Comfortaa"/>
                <a:cs typeface="Comfortaa"/>
                <a:sym typeface="Comfortaa"/>
              </a:rPr>
              <a:t>Mimari</a:t>
            </a:r>
            <a:endParaRPr b="1">
              <a:solidFill>
                <a:srgbClr val="9900FF"/>
              </a:solidFill>
              <a:latin typeface="Comfortaa"/>
              <a:ea typeface="Comfortaa"/>
              <a:cs typeface="Comfortaa"/>
              <a:sym typeface="Comfortaa"/>
            </a:endParaRPr>
          </a:p>
          <a:p>
            <a:pPr indent="0" lvl="0" marL="914400" rtl="0" algn="l">
              <a:spcBef>
                <a:spcPts val="1200"/>
              </a:spcBef>
              <a:spcAft>
                <a:spcPts val="1200"/>
              </a:spcAft>
              <a:buNone/>
            </a:pPr>
            <a:r>
              <a:rPr lang="en-GB">
                <a:latin typeface="Comfortaa"/>
                <a:ea typeface="Comfortaa"/>
                <a:cs typeface="Comfortaa"/>
                <a:sym typeface="Comfortaa"/>
              </a:rPr>
              <a:t>Yapısal güncelleme hataları, legacy sistemlerden kalan problemler, </a:t>
            </a:r>
            <a:r>
              <a:rPr lang="en-GB">
                <a:highlight>
                  <a:schemeClr val="accent6"/>
                </a:highlight>
                <a:latin typeface="Comfortaa"/>
                <a:ea typeface="Comfortaa"/>
                <a:cs typeface="Comfortaa"/>
                <a:sym typeface="Comfortaa"/>
              </a:rPr>
              <a:t>ürünleşmiş PoC uygulamaları</a:t>
            </a:r>
            <a:r>
              <a:rPr lang="en-GB">
                <a:latin typeface="Comfortaa"/>
                <a:ea typeface="Comfortaa"/>
                <a:cs typeface="Comfortaa"/>
                <a:sym typeface="Comfortaa"/>
              </a:rPr>
              <a:t>, yeniden kullanılabilirliği zayıf bloklar, değiştirilmesi zor iş kuralları, tutarsız veri modelleri, fazla point-to-point entegrasyon noktası, özelleştirilmiş değiştirilmesi zor bileşenler...</a:t>
            </a:r>
            <a:endParaRPr>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